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4"/>
  </p:handoutMasterIdLst>
  <p:sldIdLst>
    <p:sldId id="256" r:id="rId2"/>
    <p:sldId id="257" r:id="rId3"/>
    <p:sldId id="258" r:id="rId4"/>
    <p:sldId id="262" r:id="rId5"/>
    <p:sldId id="259" r:id="rId6"/>
    <p:sldId id="264" r:id="rId7"/>
    <p:sldId id="260" r:id="rId8"/>
    <p:sldId id="261" r:id="rId9"/>
    <p:sldId id="263" r:id="rId10"/>
    <p:sldId id="266" r:id="rId11"/>
    <p:sldId id="267" r:id="rId12"/>
    <p:sldId id="265" r:id="rId13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6E890-1842-4FF0-9FAC-4186572B05F0}" type="datetimeFigureOut">
              <a:rPr lang="nb-NO" smtClean="0"/>
              <a:t>12.11.2013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CE5BB0-5FE0-4281-A2AF-033DC37DF4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3962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61C4-E37E-4CED-9B5E-3071599C6B6E}" type="datetimeFigureOut">
              <a:rPr lang="nb-NO" smtClean="0"/>
              <a:t>12.11.2013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DEEC-7D27-42D9-9A00-EF0BD5EAEC6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61C4-E37E-4CED-9B5E-3071599C6B6E}" type="datetimeFigureOut">
              <a:rPr lang="nb-NO" smtClean="0"/>
              <a:t>12.11.2013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DEEC-7D27-42D9-9A00-EF0BD5EAEC6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61C4-E37E-4CED-9B5E-3071599C6B6E}" type="datetimeFigureOut">
              <a:rPr lang="nb-NO" smtClean="0"/>
              <a:t>12.11.2013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DEEC-7D27-42D9-9A00-EF0BD5EAEC6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61C4-E37E-4CED-9B5E-3071599C6B6E}" type="datetimeFigureOut">
              <a:rPr lang="nb-NO" smtClean="0"/>
              <a:t>12.11.2013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DEEC-7D27-42D9-9A00-EF0BD5EAEC6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61C4-E37E-4CED-9B5E-3071599C6B6E}" type="datetimeFigureOut">
              <a:rPr lang="nb-NO" smtClean="0"/>
              <a:t>12.11.2013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DEEC-7D27-42D9-9A00-EF0BD5EAEC6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61C4-E37E-4CED-9B5E-3071599C6B6E}" type="datetimeFigureOut">
              <a:rPr lang="nb-NO" smtClean="0"/>
              <a:t>12.11.2013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DEEC-7D27-42D9-9A00-EF0BD5EAEC6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61C4-E37E-4CED-9B5E-3071599C6B6E}" type="datetimeFigureOut">
              <a:rPr lang="nb-NO" smtClean="0"/>
              <a:t>12.11.2013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DEEC-7D27-42D9-9A00-EF0BD5EAEC6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61C4-E37E-4CED-9B5E-3071599C6B6E}" type="datetimeFigureOut">
              <a:rPr lang="nb-NO" smtClean="0"/>
              <a:t>12.11.2013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DEEC-7D27-42D9-9A00-EF0BD5EAEC6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61C4-E37E-4CED-9B5E-3071599C6B6E}" type="datetimeFigureOut">
              <a:rPr lang="nb-NO" smtClean="0"/>
              <a:t>12.11.2013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DEEC-7D27-42D9-9A00-EF0BD5EAEC6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61C4-E37E-4CED-9B5E-3071599C6B6E}" type="datetimeFigureOut">
              <a:rPr lang="nb-NO" smtClean="0"/>
              <a:t>12.11.2013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DEEC-7D27-42D9-9A00-EF0BD5EAEC6E}" type="slidenum">
              <a:rPr lang="nb-NO" smtClean="0"/>
              <a:t>‹#›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D61C4-E37E-4CED-9B5E-3071599C6B6E}" type="datetimeFigureOut">
              <a:rPr lang="nb-NO" smtClean="0"/>
              <a:t>12.11.2013</a:t>
            </a:fld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CEDEEC-7D27-42D9-9A00-EF0BD5EAEC6E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ACEDEEC-7D27-42D9-9A00-EF0BD5EAEC6E}" type="slidenum">
              <a:rPr lang="nb-NO" smtClean="0"/>
              <a:t>‹#›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C2D61C4-E37E-4CED-9B5E-3071599C6B6E}" type="datetimeFigureOut">
              <a:rPr lang="nb-NO" smtClean="0"/>
              <a:t>12.11.2013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Novelle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En novelle er en skjønnlitterær fortelling.</a:t>
            </a:r>
          </a:p>
          <a:p>
            <a:endParaRPr lang="nb-NO" dirty="0"/>
          </a:p>
          <a:p>
            <a:r>
              <a:rPr lang="nb-NO" sz="1200" i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(Innhold fra flere kilder, bla. </a:t>
            </a:r>
            <a:r>
              <a:rPr lang="nb-NO" sz="1200" i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l</a:t>
            </a:r>
            <a:r>
              <a:rPr lang="nb-NO" sz="1200" i="1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esesenterert</a:t>
            </a:r>
            <a:r>
              <a:rPr lang="nb-NO" sz="1200" i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, uis.no)</a:t>
            </a:r>
            <a:endParaRPr lang="nb-NO" sz="1200" i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4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Tema  i noveller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53136"/>
          </a:xfrm>
        </p:spPr>
        <p:txBody>
          <a:bodyPr>
            <a:normAutofit/>
          </a:bodyPr>
          <a:lstStyle/>
          <a:p>
            <a:r>
              <a:rPr lang="nb-NO" sz="2000" b="1" dirty="0"/>
              <a:t>Tema</a:t>
            </a:r>
            <a:br>
              <a:rPr lang="nb-NO" sz="2000" b="1" dirty="0"/>
            </a:br>
            <a:r>
              <a:rPr lang="nb-NO" sz="2000" dirty="0"/>
              <a:t>Med </a:t>
            </a:r>
            <a:r>
              <a:rPr lang="nb-NO" sz="2000" i="1" dirty="0"/>
              <a:t>tema</a:t>
            </a:r>
            <a:r>
              <a:rPr lang="nb-NO" sz="2000" dirty="0"/>
              <a:t> mener vi det en tekst handler om på et dypere plan. </a:t>
            </a:r>
          </a:p>
          <a:p>
            <a:r>
              <a:rPr lang="nb-NO" sz="2000" dirty="0"/>
              <a:t>Temaer i litteraturen kan for eksempel være kjærlighet, død, krig, lykke, vennskap eller ensomhet. </a:t>
            </a:r>
          </a:p>
          <a:p>
            <a:r>
              <a:rPr lang="nb-NO" sz="2000" b="1" dirty="0" smtClean="0"/>
              <a:t>«Bussjåføren </a:t>
            </a:r>
            <a:r>
              <a:rPr lang="nb-NO" sz="2000" b="1" dirty="0"/>
              <a:t>som ville være </a:t>
            </a:r>
            <a:r>
              <a:rPr lang="nb-NO" sz="2000" b="1" dirty="0" smtClean="0"/>
              <a:t>Gud».</a:t>
            </a:r>
          </a:p>
          <a:p>
            <a:r>
              <a:rPr lang="nb-NO" sz="2000" b="1" dirty="0"/>
              <a:t>Tenker vi på bussjåføren</a:t>
            </a:r>
            <a:r>
              <a:rPr lang="nb-NO" sz="2000" dirty="0"/>
              <a:t> så kan kanskje temaet være overmot eller mangel på følelser for andre. (Eksempel: passasjerene). Bussjåføren har store tanker om seg selv. Han setter seg over andre mennesker og har ikke følelser for andre.</a:t>
            </a:r>
          </a:p>
          <a:p>
            <a:endParaRPr lang="nb-NO" sz="2000" dirty="0"/>
          </a:p>
          <a:p>
            <a:r>
              <a:rPr lang="nb-NO" sz="2000" b="1" dirty="0"/>
              <a:t>Tenker vi på Edie så kan vi si:</a:t>
            </a:r>
            <a:endParaRPr lang="nb-NO" sz="2000" dirty="0"/>
          </a:p>
          <a:p>
            <a:r>
              <a:rPr lang="nb-NO" sz="2000" dirty="0"/>
              <a:t>Tema i novellen er både </a:t>
            </a:r>
            <a:r>
              <a:rPr lang="nb-NO" sz="2000" b="1" dirty="0"/>
              <a:t>ensomhet</a:t>
            </a:r>
            <a:r>
              <a:rPr lang="nb-NO" sz="2000" dirty="0"/>
              <a:t> </a:t>
            </a:r>
            <a:r>
              <a:rPr lang="nb-NO" sz="2000" dirty="0" smtClean="0"/>
              <a:t>og </a:t>
            </a:r>
            <a:r>
              <a:rPr lang="nb-NO" sz="2000" b="1" dirty="0" smtClean="0"/>
              <a:t>lengsel </a:t>
            </a:r>
            <a:r>
              <a:rPr lang="nb-NO" sz="2000" b="1" dirty="0"/>
              <a:t>etter kjærlighet</a:t>
            </a:r>
            <a:r>
              <a:rPr lang="nb-NO" sz="2000" dirty="0"/>
              <a:t>.</a:t>
            </a:r>
          </a:p>
          <a:p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505743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Budskap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060032"/>
          </a:xfrm>
        </p:spPr>
        <p:txBody>
          <a:bodyPr>
            <a:noAutofit/>
          </a:bodyPr>
          <a:lstStyle/>
          <a:p>
            <a:r>
              <a:rPr lang="nb-NO" sz="1800" dirty="0"/>
              <a:t>Mange </a:t>
            </a:r>
            <a:r>
              <a:rPr lang="nb-NO" sz="1800" dirty="0" smtClean="0"/>
              <a:t>noveller (tekster) </a:t>
            </a:r>
            <a:r>
              <a:rPr lang="nb-NO" sz="1800" dirty="0"/>
              <a:t>har mer eller mindre klare </a:t>
            </a:r>
            <a:r>
              <a:rPr lang="nb-NO" sz="1800" b="1" i="1" dirty="0"/>
              <a:t>budskap</a:t>
            </a:r>
            <a:r>
              <a:rPr lang="nb-NO" sz="1800" dirty="0"/>
              <a:t> til leseren. </a:t>
            </a:r>
            <a:endParaRPr lang="nb-NO" sz="1800" dirty="0" smtClean="0"/>
          </a:p>
          <a:p>
            <a:r>
              <a:rPr lang="nb-NO" sz="1800" dirty="0" smtClean="0"/>
              <a:t>En </a:t>
            </a:r>
            <a:r>
              <a:rPr lang="nb-NO" sz="1800" dirty="0"/>
              <a:t>forfatter har ofte noe spesielt på hjertet som han eller hun ønsker å formidle gjennom skjønnlitteratur. </a:t>
            </a:r>
          </a:p>
          <a:p>
            <a:r>
              <a:rPr lang="nb-NO" sz="1800" dirty="0"/>
              <a:t>Forfatteren gir oss en konkret historie som vi må tolke selv. Derfor kan vi av og til ha ulike oppfatninger av budskapet i ei fortelling. Vår egen bakgrunn har mye å si for tolkninga.</a:t>
            </a:r>
          </a:p>
          <a:p>
            <a:endParaRPr lang="nb-NO" sz="1800" dirty="0"/>
          </a:p>
          <a:p>
            <a:r>
              <a:rPr lang="nb-NO" sz="1800" dirty="0"/>
              <a:t>Budskapet i novellen </a:t>
            </a:r>
            <a:r>
              <a:rPr lang="nb-NO" sz="1800" b="1" dirty="0"/>
              <a:t>Bussjåføren som ville være Gud</a:t>
            </a:r>
            <a:r>
              <a:rPr lang="nb-NO" sz="1800" b="1" dirty="0" smtClean="0"/>
              <a:t>:</a:t>
            </a:r>
            <a:endParaRPr lang="nb-NO" sz="1800" dirty="0"/>
          </a:p>
          <a:p>
            <a:r>
              <a:rPr lang="nb-NO" sz="1800" dirty="0"/>
              <a:t>Vi kan kanskje si at budskapet i novellen er </a:t>
            </a:r>
            <a:r>
              <a:rPr lang="nb-NO" sz="1800" dirty="0" smtClean="0"/>
              <a:t>at det er viktig å </a:t>
            </a:r>
            <a:r>
              <a:rPr lang="nb-NO" sz="1800" dirty="0"/>
              <a:t>bry seg om andre mennesker. </a:t>
            </a:r>
            <a:endParaRPr lang="nb-NO" sz="1800" dirty="0" smtClean="0"/>
          </a:p>
          <a:p>
            <a:r>
              <a:rPr lang="nb-NO" sz="1800" dirty="0" smtClean="0"/>
              <a:t>Ved </a:t>
            </a:r>
            <a:r>
              <a:rPr lang="nb-NO" sz="1800" dirty="0"/>
              <a:t>å vise vennlighet og ta hensyn til andre kan du selv bli et bedre menneske. </a:t>
            </a:r>
            <a:endParaRPr lang="nb-NO" sz="1800" dirty="0" smtClean="0"/>
          </a:p>
          <a:p>
            <a:r>
              <a:rPr lang="nb-NO" sz="1800" dirty="0" smtClean="0"/>
              <a:t>Bussjåføren </a:t>
            </a:r>
            <a:r>
              <a:rPr lang="nb-NO" sz="1800" dirty="0"/>
              <a:t>hjalp </a:t>
            </a:r>
            <a:r>
              <a:rPr lang="nb-NO" sz="1800" dirty="0" smtClean="0"/>
              <a:t>Eddi </a:t>
            </a:r>
            <a:r>
              <a:rPr lang="nb-NO" sz="1800" dirty="0"/>
              <a:t>som var syk og svak. </a:t>
            </a:r>
            <a:r>
              <a:rPr lang="nb-NO" sz="1800" dirty="0" smtClean="0"/>
              <a:t>Eddi </a:t>
            </a:r>
            <a:r>
              <a:rPr lang="nb-NO" sz="1800" dirty="0"/>
              <a:t>tapte i kjærlighet, men han fikk hjelp av </a:t>
            </a:r>
            <a:r>
              <a:rPr lang="nb-NO" sz="1800" b="1" dirty="0"/>
              <a:t>bussjåføren </a:t>
            </a:r>
            <a:r>
              <a:rPr lang="nb-NO" sz="1800" dirty="0"/>
              <a:t>som blei mer omtenksom og snill.</a:t>
            </a:r>
          </a:p>
          <a:p>
            <a:endParaRPr lang="nb-NO" sz="1600" dirty="0"/>
          </a:p>
          <a:p>
            <a:pPr marL="114300" indent="0">
              <a:buNone/>
            </a:pPr>
            <a:r>
              <a:rPr lang="nb-NO" sz="1600" i="1" dirty="0" smtClean="0"/>
              <a:t>Tolke </a:t>
            </a:r>
            <a:r>
              <a:rPr lang="nb-NO" sz="1600" i="1" dirty="0"/>
              <a:t>= forklare , forstå</a:t>
            </a:r>
          </a:p>
          <a:p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606121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Oppgaver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endParaRPr lang="nb-NO" dirty="0" smtClean="0"/>
          </a:p>
          <a:p>
            <a:pPr marL="571500" indent="-457200">
              <a:buFont typeface="+mj-lt"/>
              <a:buAutoNum type="arabicPeriod"/>
            </a:pPr>
            <a:r>
              <a:rPr lang="nb-NO" dirty="0" smtClean="0"/>
              <a:t>Hvem er hovedpersonen i novellen?</a:t>
            </a:r>
          </a:p>
          <a:p>
            <a:pPr marL="571500" indent="-457200">
              <a:buFont typeface="+mj-lt"/>
              <a:buAutoNum type="arabicPeriod"/>
            </a:pPr>
            <a:r>
              <a:rPr lang="nb-NO" dirty="0" smtClean="0"/>
              <a:t>Hva heter forfatteren og hva er han mest kjent for?</a:t>
            </a:r>
          </a:p>
          <a:p>
            <a:pPr marL="571500" indent="-457200">
              <a:buFont typeface="+mj-lt"/>
              <a:buAutoNum type="arabicPeriod"/>
            </a:pPr>
            <a:r>
              <a:rPr lang="nb-NO" dirty="0" smtClean="0"/>
              <a:t>Skriv og fortell om bussjåføren og hans ideologi.</a:t>
            </a:r>
          </a:p>
          <a:p>
            <a:pPr marL="571500" indent="-457200">
              <a:buFont typeface="+mj-lt"/>
              <a:buAutoNum type="arabicPeriod"/>
            </a:pPr>
            <a:r>
              <a:rPr lang="nb-NO" dirty="0"/>
              <a:t>Skriv og fortell </a:t>
            </a:r>
            <a:r>
              <a:rPr lang="nb-NO" dirty="0" smtClean="0"/>
              <a:t>om Eddi.</a:t>
            </a:r>
          </a:p>
          <a:p>
            <a:pPr marL="571500" indent="-457200">
              <a:buFont typeface="+mj-lt"/>
              <a:buAutoNum type="arabicPeriod"/>
            </a:pPr>
            <a:r>
              <a:rPr lang="nb-NO" dirty="0" smtClean="0"/>
              <a:t>Høydepunktet og vendepunktet i denne novellen er det samme.</a:t>
            </a:r>
            <a:r>
              <a:rPr lang="nb-NO" dirty="0"/>
              <a:t>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Etter en spesiell episode blir sjåføren barmhjertig og begynner å lytte til sine medmennesker.</a:t>
            </a:r>
            <a:br>
              <a:rPr lang="nb-NO" dirty="0" smtClean="0"/>
            </a:br>
            <a:r>
              <a:rPr lang="nb-NO" dirty="0" smtClean="0"/>
              <a:t>Skriv om dette vendepunktet</a:t>
            </a:r>
            <a:r>
              <a:rPr lang="nb-NO" dirty="0"/>
              <a:t> </a:t>
            </a:r>
            <a:r>
              <a:rPr lang="nb-NO" dirty="0" smtClean="0"/>
              <a:t>i livet til bussjåføren.</a:t>
            </a:r>
          </a:p>
        </p:txBody>
      </p:sp>
    </p:spTree>
    <p:extLst>
      <p:ext uri="{BB962C8B-B14F-4D97-AF65-F5344CB8AC3E}">
        <p14:creationId xmlns:p14="http://schemas.microsoft.com/office/powerpoint/2010/main" val="3612073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Novelle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3200" dirty="0" smtClean="0"/>
              <a:t>Kjennetegn på novelle:</a:t>
            </a:r>
          </a:p>
          <a:p>
            <a:pPr marL="571500" indent="-457200">
              <a:buFont typeface="+mj-lt"/>
              <a:buAutoNum type="arabicPeriod"/>
            </a:pPr>
            <a:r>
              <a:rPr lang="nb-NO" dirty="0" smtClean="0"/>
              <a:t>Det er få personer i handlingen.</a:t>
            </a:r>
          </a:p>
          <a:p>
            <a:pPr marL="571500" indent="-457200">
              <a:buFont typeface="+mj-lt"/>
              <a:buAutoNum type="arabicPeriod"/>
            </a:pPr>
            <a:r>
              <a:rPr lang="nb-NO" dirty="0" smtClean="0"/>
              <a:t>Handlingen strekker seg over et kort tidsrom.</a:t>
            </a:r>
          </a:p>
          <a:p>
            <a:pPr marL="571500" indent="-457200">
              <a:buFont typeface="+mj-lt"/>
              <a:buAutoNum type="arabicPeriod"/>
            </a:pPr>
            <a:r>
              <a:rPr lang="nb-NO" dirty="0" smtClean="0"/>
              <a:t>Handlingen følger ofte en spenningskurve.</a:t>
            </a:r>
          </a:p>
          <a:p>
            <a:endParaRPr lang="nb-NO" dirty="0" smtClean="0"/>
          </a:p>
          <a:p>
            <a:pPr marL="2103120" lvl="8" indent="0">
              <a:buNone/>
            </a:pPr>
            <a:r>
              <a:rPr lang="nb-NO" sz="1600" dirty="0" smtClean="0"/>
              <a:t>      </a:t>
            </a:r>
            <a:r>
              <a:rPr lang="nb-NO" sz="1600" dirty="0" smtClean="0">
                <a:solidFill>
                  <a:srgbClr val="7030A0"/>
                </a:solidFill>
              </a:rPr>
              <a:t>Vendepunkt  /  Kritisk punkt</a:t>
            </a:r>
          </a:p>
          <a:p>
            <a:pPr lvl="8"/>
            <a:endParaRPr lang="nb-NO" dirty="0" smtClean="0"/>
          </a:p>
          <a:p>
            <a:pPr marL="2103120" lvl="8" indent="0">
              <a:buNone/>
            </a:pPr>
            <a:r>
              <a:rPr lang="nb-NO" sz="1600" dirty="0" smtClean="0">
                <a:solidFill>
                  <a:srgbClr val="7030A0"/>
                </a:solidFill>
              </a:rPr>
              <a:t>Spennings-</a:t>
            </a:r>
          </a:p>
          <a:p>
            <a:pPr marL="2103120" lvl="8" indent="0">
              <a:buNone/>
            </a:pPr>
            <a:r>
              <a:rPr lang="nb-NO" sz="1600" dirty="0" smtClean="0">
                <a:solidFill>
                  <a:srgbClr val="7030A0"/>
                </a:solidFill>
              </a:rPr>
              <a:t>utvikling</a:t>
            </a:r>
          </a:p>
          <a:p>
            <a:pPr marL="114300" indent="0">
              <a:buNone/>
            </a:pPr>
            <a:r>
              <a:rPr lang="nb-NO" sz="2000" dirty="0" smtClean="0"/>
              <a:t/>
            </a:r>
            <a:br>
              <a:rPr lang="nb-NO" sz="2000" dirty="0" smtClean="0"/>
            </a:br>
            <a:r>
              <a:rPr lang="nb-NO" sz="2000" dirty="0" smtClean="0"/>
              <a:t>                   </a:t>
            </a:r>
            <a:r>
              <a:rPr lang="nb-NO" sz="1800" dirty="0" smtClean="0">
                <a:solidFill>
                  <a:srgbClr val="7030A0"/>
                </a:solidFill>
              </a:rPr>
              <a:t>Innledning</a:t>
            </a:r>
            <a:r>
              <a:rPr lang="nb-NO" sz="2000" dirty="0" smtClean="0"/>
              <a:t>		</a:t>
            </a:r>
            <a:r>
              <a:rPr lang="nb-NO" sz="2000" dirty="0"/>
              <a:t> </a:t>
            </a:r>
            <a:r>
              <a:rPr lang="nb-NO" sz="2000" dirty="0" smtClean="0"/>
              <a:t>              </a:t>
            </a:r>
            <a:r>
              <a:rPr lang="nb-NO" sz="1800" dirty="0" smtClean="0">
                <a:solidFill>
                  <a:srgbClr val="7030A0"/>
                </a:solidFill>
              </a:rPr>
              <a:t>Avslutning</a:t>
            </a:r>
            <a:endParaRPr lang="nb-NO" sz="2000" dirty="0" smtClean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nb-NO" sz="2400" dirty="0" smtClean="0">
                <a:solidFill>
                  <a:schemeClr val="bg2">
                    <a:lumMod val="75000"/>
                  </a:schemeClr>
                </a:solidFill>
              </a:rPr>
              <a:t>4.  </a:t>
            </a:r>
            <a:r>
              <a:rPr lang="nb-NO" sz="2400" dirty="0" smtClean="0"/>
              <a:t>Til slutt: Løsningen er ofte overraskende og kort.</a:t>
            </a:r>
          </a:p>
          <a:p>
            <a:pPr marL="2103120" lvl="8" indent="0">
              <a:buNone/>
            </a:pPr>
            <a:r>
              <a:rPr lang="nb-NO" dirty="0" smtClean="0"/>
              <a:t>                                                       </a:t>
            </a:r>
            <a:endParaRPr lang="nb-NO" dirty="0"/>
          </a:p>
        </p:txBody>
      </p:sp>
      <p:cxnSp>
        <p:nvCxnSpPr>
          <p:cNvPr id="5" name="Rett linje 4"/>
          <p:cNvCxnSpPr/>
          <p:nvPr/>
        </p:nvCxnSpPr>
        <p:spPr>
          <a:xfrm>
            <a:off x="1403648" y="5157192"/>
            <a:ext cx="172819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Rett linje 6"/>
          <p:cNvCxnSpPr/>
          <p:nvPr/>
        </p:nvCxnSpPr>
        <p:spPr>
          <a:xfrm flipV="1">
            <a:off x="3131840" y="4113570"/>
            <a:ext cx="1008112" cy="104362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Rett linje 9"/>
          <p:cNvCxnSpPr/>
          <p:nvPr/>
        </p:nvCxnSpPr>
        <p:spPr>
          <a:xfrm>
            <a:off x="5004048" y="5145838"/>
            <a:ext cx="504056" cy="1135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Rett linje 10"/>
          <p:cNvCxnSpPr/>
          <p:nvPr/>
        </p:nvCxnSpPr>
        <p:spPr>
          <a:xfrm>
            <a:off x="4139952" y="4113570"/>
            <a:ext cx="864096" cy="102091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Rett pil 8"/>
          <p:cNvCxnSpPr/>
          <p:nvPr/>
        </p:nvCxnSpPr>
        <p:spPr>
          <a:xfrm>
            <a:off x="3887924" y="4005064"/>
            <a:ext cx="252028" cy="1085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Rett pil 13"/>
          <p:cNvCxnSpPr/>
          <p:nvPr/>
        </p:nvCxnSpPr>
        <p:spPr>
          <a:xfrm flipH="1">
            <a:off x="4139952" y="4005064"/>
            <a:ext cx="432048" cy="1085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292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Novelle - virkemidler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Virkemidler</a:t>
            </a:r>
          </a:p>
          <a:p>
            <a:r>
              <a:rPr lang="nb-NO" sz="2400" b="1" dirty="0" smtClean="0"/>
              <a:t>In media res – innledning: </a:t>
            </a:r>
            <a:endParaRPr lang="nb-NO" sz="2400" b="1" dirty="0"/>
          </a:p>
          <a:p>
            <a:pPr marL="411480" lvl="1" indent="0">
              <a:buNone/>
            </a:pPr>
            <a:r>
              <a:rPr lang="nb-NO" dirty="0" smtClean="0"/>
              <a:t>	Starter </a:t>
            </a:r>
            <a:r>
              <a:rPr lang="nb-NO" dirty="0"/>
              <a:t>inne i handlingen. Slike innledninger er mye brukt og </a:t>
            </a:r>
            <a:r>
              <a:rPr lang="nb-NO" dirty="0" smtClean="0"/>
              <a:t>	vekker </a:t>
            </a:r>
            <a:r>
              <a:rPr lang="nb-NO" dirty="0"/>
              <a:t>ofte interesse. </a:t>
            </a:r>
          </a:p>
          <a:p>
            <a:r>
              <a:rPr lang="nb-NO" b="1" dirty="0" smtClean="0"/>
              <a:t>Valg av synsvinkel</a:t>
            </a:r>
          </a:p>
          <a:p>
            <a:pPr marL="411480" lvl="1" indent="0">
              <a:buNone/>
            </a:pPr>
            <a:r>
              <a:rPr lang="nb-NO" dirty="0" smtClean="0"/>
              <a:t>	Novellen kan være skrevet i jeg – form</a:t>
            </a:r>
          </a:p>
          <a:p>
            <a:pPr marL="411480" lvl="1" indent="0">
              <a:buNone/>
            </a:pPr>
            <a:r>
              <a:rPr lang="nb-NO" dirty="0" smtClean="0"/>
              <a:t>	Novellen kan være skrevet i 3. person: </a:t>
            </a:r>
            <a:br>
              <a:rPr lang="nb-NO" dirty="0" smtClean="0"/>
            </a:br>
            <a:r>
              <a:rPr lang="nb-NO" dirty="0" smtClean="0"/>
              <a:t>	Han, hun eller bruk av 	navn.</a:t>
            </a:r>
          </a:p>
          <a:p>
            <a:pPr marL="114300" indent="0">
              <a:buNone/>
            </a:pPr>
            <a:endParaRPr lang="nb-NO" sz="2400" dirty="0"/>
          </a:p>
          <a:p>
            <a:pPr lvl="1"/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0157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Novelle - virkemidler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/>
              <a:t>Personskildringer</a:t>
            </a:r>
          </a:p>
          <a:p>
            <a:r>
              <a:rPr lang="nb-NO" sz="2000" b="1" dirty="0" smtClean="0"/>
              <a:t>Personskildringer </a:t>
            </a:r>
            <a:r>
              <a:rPr lang="nb-NO" sz="2000" dirty="0"/>
              <a:t>skaper liv i fortellingen. </a:t>
            </a:r>
            <a:endParaRPr lang="nb-NO" sz="2000" dirty="0" smtClean="0"/>
          </a:p>
          <a:p>
            <a:pPr marL="114300" indent="0">
              <a:buNone/>
            </a:pPr>
            <a:r>
              <a:rPr lang="nb-NO" sz="2000" dirty="0" smtClean="0"/>
              <a:t>	Personene i </a:t>
            </a:r>
            <a:r>
              <a:rPr lang="nb-NO" sz="2000" dirty="0"/>
              <a:t>novellen må være tydelige for leseren, slik at </a:t>
            </a:r>
            <a:r>
              <a:rPr lang="nb-NO" sz="2000" dirty="0" smtClean="0"/>
              <a:t>	handlingen </a:t>
            </a:r>
            <a:r>
              <a:rPr lang="nb-NO" sz="2000" dirty="0"/>
              <a:t>blir ekte. </a:t>
            </a:r>
            <a:endParaRPr lang="nb-NO" sz="2000" dirty="0" smtClean="0"/>
          </a:p>
          <a:p>
            <a:pPr marL="845820" lvl="5" indent="0">
              <a:buNone/>
            </a:pPr>
            <a:r>
              <a:rPr lang="nb-NO" sz="1200" dirty="0" smtClean="0"/>
              <a:t>	</a:t>
            </a:r>
            <a:br>
              <a:rPr lang="nb-NO" sz="1200" dirty="0" smtClean="0"/>
            </a:br>
            <a:r>
              <a:rPr lang="nb-NO" sz="2000" dirty="0"/>
              <a:t>Både indre og ytre trekk er viktige. Vi kan ofte si noe om hvordan en person er gjennom beskrivelsen av for eksempel utseende, det personen sier og gjør. </a:t>
            </a:r>
          </a:p>
          <a:p>
            <a:pPr marL="411480" lvl="1" indent="0">
              <a:buNone/>
            </a:pPr>
            <a:r>
              <a:rPr lang="nb-NO" dirty="0"/>
              <a:t>  </a:t>
            </a:r>
          </a:p>
          <a:p>
            <a:pPr marL="114300" indent="0">
              <a:buNone/>
            </a:pPr>
            <a:endParaRPr lang="nb-NO" sz="20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8234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Novelle - virkemidler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nb-NO" dirty="0"/>
          </a:p>
          <a:p>
            <a:r>
              <a:rPr lang="nb-NO" b="1" dirty="0"/>
              <a:t>Metaforer, sammenligninger og bruk av bilder og symbol </a:t>
            </a:r>
            <a:endParaRPr lang="nb-NO" dirty="0"/>
          </a:p>
          <a:p>
            <a:endParaRPr lang="nb-NO" dirty="0"/>
          </a:p>
          <a:p>
            <a:r>
              <a:rPr lang="nb-NO" dirty="0"/>
              <a:t> </a:t>
            </a:r>
            <a:r>
              <a:rPr lang="nb-NO" b="1" dirty="0" smtClean="0"/>
              <a:t>Metaforer </a:t>
            </a:r>
            <a:r>
              <a:rPr lang="nb-NO" dirty="0"/>
              <a:t>er sammenligning, uten å bruke ordet som. </a:t>
            </a:r>
            <a:endParaRPr lang="nb-NO" dirty="0" smtClean="0"/>
          </a:p>
          <a:p>
            <a:pPr marL="411480" lvl="1" indent="0">
              <a:buNone/>
            </a:pPr>
            <a:r>
              <a:rPr lang="nb-NO" i="1" dirty="0" smtClean="0"/>
              <a:t>	«</a:t>
            </a:r>
            <a:r>
              <a:rPr lang="nb-NO" i="1" dirty="0"/>
              <a:t>Du </a:t>
            </a:r>
            <a:r>
              <a:rPr lang="nb-NO" i="1" dirty="0" smtClean="0"/>
              <a:t>er en knupp».</a:t>
            </a:r>
            <a:endParaRPr lang="nb-NO" dirty="0"/>
          </a:p>
          <a:p>
            <a:r>
              <a:rPr lang="nb-NO" b="1" dirty="0" smtClean="0"/>
              <a:t>Sammenligninger </a:t>
            </a:r>
            <a:r>
              <a:rPr lang="nb-NO" dirty="0"/>
              <a:t>er når man bruker som-ordet: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	</a:t>
            </a:r>
            <a:r>
              <a:rPr lang="nb-NO" i="1" dirty="0" smtClean="0"/>
              <a:t>« Han </a:t>
            </a:r>
            <a:r>
              <a:rPr lang="nb-NO" i="1" dirty="0"/>
              <a:t>er som </a:t>
            </a:r>
            <a:r>
              <a:rPr lang="nb-NO" i="1" dirty="0" smtClean="0"/>
              <a:t>et løv».</a:t>
            </a:r>
            <a:endParaRPr lang="nb-NO" dirty="0"/>
          </a:p>
          <a:p>
            <a:endParaRPr lang="nb-NO" dirty="0"/>
          </a:p>
          <a:p>
            <a:r>
              <a:rPr lang="nb-NO" b="1" dirty="0"/>
              <a:t>Symbol</a:t>
            </a:r>
            <a:r>
              <a:rPr lang="nb-NO" dirty="0"/>
              <a:t>: Skriver noe om en ting, men la det gå fram av teksten at en mener noe annet. </a:t>
            </a:r>
            <a:endParaRPr lang="nb-NO" dirty="0" smtClean="0"/>
          </a:p>
          <a:p>
            <a:pPr marL="411480" lvl="1" indent="0">
              <a:buNone/>
            </a:pPr>
            <a:r>
              <a:rPr lang="nb-NO" dirty="0" smtClean="0"/>
              <a:t>	Det </a:t>
            </a:r>
            <a:r>
              <a:rPr lang="nb-NO" dirty="0"/>
              <a:t>har en </a:t>
            </a:r>
            <a:r>
              <a:rPr lang="nb-NO" dirty="0" smtClean="0"/>
              <a:t>tilleggs-betydning. </a:t>
            </a:r>
          </a:p>
          <a:p>
            <a:pPr marL="114300" indent="0">
              <a:buNone/>
            </a:pPr>
            <a:r>
              <a:rPr lang="nb-NO" dirty="0" smtClean="0"/>
              <a:t>	Et </a:t>
            </a:r>
            <a:r>
              <a:rPr lang="nb-NO" dirty="0"/>
              <a:t>hjerte kan være ment som kjærlighet, lykke og omsorg. </a:t>
            </a:r>
          </a:p>
          <a:p>
            <a:endParaRPr lang="nb-NO" dirty="0"/>
          </a:p>
          <a:p>
            <a:r>
              <a:rPr lang="nb-NO" dirty="0"/>
              <a:t>  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7787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Novelle - virkemidler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/>
              <a:t>Retrospektiv fortellerteknikk </a:t>
            </a:r>
            <a:r>
              <a:rPr lang="nb-NO" dirty="0"/>
              <a:t>betyr at deler av teksten gir et tilbakeblikk på noe som har hendt tidligere. Dette er et vanlig virkemiddel i noveller</a:t>
            </a:r>
            <a:r>
              <a:rPr lang="nb-NO" dirty="0" smtClean="0"/>
              <a:t>.</a:t>
            </a:r>
          </a:p>
          <a:p>
            <a:endParaRPr lang="nb-NO" dirty="0"/>
          </a:p>
          <a:p>
            <a:r>
              <a:rPr lang="nb-NO" b="1" dirty="0"/>
              <a:t>Frampek</a:t>
            </a:r>
            <a:r>
              <a:rPr lang="nb-NO" dirty="0"/>
              <a:t> vil si å legge inn hint om at noe kommer til å skje i framtiden. Dette er et mye brukt virkemiddel i slike tekster</a:t>
            </a:r>
            <a:r>
              <a:rPr lang="nb-NO" dirty="0" smtClean="0"/>
              <a:t>.</a:t>
            </a:r>
          </a:p>
          <a:p>
            <a:endParaRPr lang="nb-NO" dirty="0"/>
          </a:p>
          <a:p>
            <a:r>
              <a:rPr lang="nb-NO" b="1" dirty="0"/>
              <a:t>Utvidet øyeblikk </a:t>
            </a:r>
            <a:r>
              <a:rPr lang="nb-NO" dirty="0"/>
              <a:t>betyr å skildre en scene i teksten svært grundig. Det er vanlig å bruke flere sanser, både syn, lukt og hørsel.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01918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Novelle - virkemidler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 </a:t>
            </a:r>
            <a:r>
              <a:rPr lang="nb-NO" b="1" dirty="0" smtClean="0"/>
              <a:t>Beskrivelser </a:t>
            </a:r>
            <a:r>
              <a:rPr lang="nb-NO" b="1" dirty="0"/>
              <a:t>av natur og miljø </a:t>
            </a:r>
            <a:endParaRPr lang="nb-NO" dirty="0"/>
          </a:p>
          <a:p>
            <a:endParaRPr lang="nb-NO" dirty="0"/>
          </a:p>
          <a:p>
            <a:pPr marL="114300" indent="0">
              <a:buNone/>
            </a:pPr>
            <a:r>
              <a:rPr lang="nb-NO" dirty="0" smtClean="0"/>
              <a:t>Gir </a:t>
            </a:r>
            <a:r>
              <a:rPr lang="nb-NO" dirty="0"/>
              <a:t>et bilde av situasjon og omgivelsene. Her er det viktig å ikke fortelle om miljøet, men å skildre det direkte. </a:t>
            </a:r>
          </a:p>
          <a:p>
            <a:pPr marL="114300" indent="0">
              <a:buNone/>
            </a:pPr>
            <a:r>
              <a:rPr lang="nb-NO" dirty="0"/>
              <a:t> </a:t>
            </a:r>
          </a:p>
          <a:p>
            <a:r>
              <a:rPr lang="nb-NO" dirty="0" smtClean="0"/>
              <a:t>Direkte og indirekte tale:</a:t>
            </a:r>
            <a:endParaRPr lang="nb-NO" dirty="0"/>
          </a:p>
          <a:p>
            <a:pPr marL="411480" lvl="1" indent="0">
              <a:buNone/>
            </a:pPr>
            <a:r>
              <a:rPr lang="nb-NO" dirty="0" smtClean="0"/>
              <a:t>Det å veksle mellom </a:t>
            </a:r>
            <a:r>
              <a:rPr lang="nb-NO" dirty="0"/>
              <a:t>direkte og indirekte </a:t>
            </a:r>
            <a:r>
              <a:rPr lang="nb-NO" dirty="0" smtClean="0"/>
              <a:t>tale</a:t>
            </a:r>
            <a:r>
              <a:rPr lang="nb-NO" dirty="0"/>
              <a:t> </a:t>
            </a:r>
            <a:r>
              <a:rPr lang="nb-NO" dirty="0" smtClean="0"/>
              <a:t>skaper liv i fortellingen.</a:t>
            </a:r>
          </a:p>
          <a:p>
            <a:pPr marL="411480" lvl="1" indent="0">
              <a:buNone/>
            </a:pPr>
            <a:r>
              <a:rPr lang="nb-NO" dirty="0" smtClean="0"/>
              <a:t>Finn eksempler…</a:t>
            </a:r>
            <a:endParaRPr lang="nb-NO" dirty="0"/>
          </a:p>
          <a:p>
            <a:pPr marL="114300" indent="0">
              <a:buNone/>
            </a:pPr>
            <a:endParaRPr lang="nb-NO" dirty="0"/>
          </a:p>
          <a:p>
            <a:pPr marL="11430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1928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Novelle - virkemidler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b="1" dirty="0"/>
              <a:t>Parallellhandling </a:t>
            </a:r>
            <a:endParaRPr lang="nb-NO" dirty="0"/>
          </a:p>
          <a:p>
            <a:endParaRPr lang="nb-NO" dirty="0"/>
          </a:p>
          <a:p>
            <a:pPr marL="114300" indent="0">
              <a:buNone/>
            </a:pPr>
            <a:r>
              <a:rPr lang="nb-NO" dirty="0" smtClean="0"/>
              <a:t>Man </a:t>
            </a:r>
            <a:r>
              <a:rPr lang="nb-NO" dirty="0"/>
              <a:t>flytter mellom to forskjellige scener i handlingen. </a:t>
            </a:r>
          </a:p>
          <a:p>
            <a:r>
              <a:rPr lang="nb-NO" dirty="0" smtClean="0"/>
              <a:t>Eksempel: I novellen «Bussjåføren» kan vi lese </a:t>
            </a:r>
            <a:r>
              <a:rPr lang="nb-NO" b="1" i="1" dirty="0"/>
              <a:t>fortellingen</a:t>
            </a:r>
            <a:r>
              <a:rPr lang="nb-NO" dirty="0"/>
              <a:t> om </a:t>
            </a:r>
            <a:r>
              <a:rPr lang="nb-NO" dirty="0" smtClean="0"/>
              <a:t>bussjåføren samtidig som vi leser </a:t>
            </a:r>
            <a:r>
              <a:rPr lang="nb-NO" b="1" i="1" dirty="0" smtClean="0"/>
              <a:t>fortellingen</a:t>
            </a:r>
            <a:r>
              <a:rPr lang="nb-NO" dirty="0" smtClean="0"/>
              <a:t> om Eddi.</a:t>
            </a:r>
          </a:p>
          <a:p>
            <a:r>
              <a:rPr lang="nb-NO" dirty="0" smtClean="0"/>
              <a:t>Vendepunktet i fortellingen skjer i møtet mellom Eddi og bussjåføren.</a:t>
            </a:r>
          </a:p>
          <a:p>
            <a:r>
              <a:rPr lang="nb-NO" dirty="0" smtClean="0"/>
              <a:t>Hvilken «scene» tenker vi på?</a:t>
            </a:r>
          </a:p>
          <a:p>
            <a:r>
              <a:rPr lang="nb-NO" dirty="0" smtClean="0"/>
              <a:t>Hva skjer med bussjåføren etter at han har møtt Eddie?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3608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Novelle - virkemidler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dirty="0"/>
          </a:p>
          <a:p>
            <a:r>
              <a:rPr lang="nb-NO" b="1" dirty="0"/>
              <a:t>Overraskende slutt </a:t>
            </a:r>
            <a:endParaRPr lang="nb-NO" b="1" dirty="0" smtClean="0"/>
          </a:p>
          <a:p>
            <a:r>
              <a:rPr lang="nb-NO" dirty="0" smtClean="0"/>
              <a:t>Slutten </a:t>
            </a:r>
            <a:r>
              <a:rPr lang="nb-NO" dirty="0"/>
              <a:t>kan være overraskende for leseren eller hovedpersonene i novellen, eller begge. </a:t>
            </a:r>
          </a:p>
          <a:p>
            <a:r>
              <a:rPr lang="nb-NO" dirty="0" smtClean="0"/>
              <a:t>En </a:t>
            </a:r>
            <a:r>
              <a:rPr lang="nb-NO" dirty="0"/>
              <a:t>god novelle kan bli ødelagt av et manglende eller dårlig sluttpoeng.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9420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lstøtende">
  <a:themeElements>
    <a:clrScheme name="Tilstøtend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ilstøtend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95</TotalTime>
  <Words>524</Words>
  <Application>Microsoft Office PowerPoint</Application>
  <PresentationFormat>Skjermfremvisning (4:3)</PresentationFormat>
  <Paragraphs>99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3" baseType="lpstr">
      <vt:lpstr>Tilstøtende</vt:lpstr>
      <vt:lpstr>Novelle</vt:lpstr>
      <vt:lpstr>Novelle</vt:lpstr>
      <vt:lpstr>Novelle - virkemidler</vt:lpstr>
      <vt:lpstr>Novelle - virkemidler</vt:lpstr>
      <vt:lpstr>Novelle - virkemidler</vt:lpstr>
      <vt:lpstr>Novelle - virkemidler</vt:lpstr>
      <vt:lpstr>Novelle - virkemidler</vt:lpstr>
      <vt:lpstr>Novelle - virkemidler</vt:lpstr>
      <vt:lpstr>Novelle - virkemidler</vt:lpstr>
      <vt:lpstr>Tema  i noveller</vt:lpstr>
      <vt:lpstr>Budskap</vt:lpstr>
      <vt:lpstr>Oppgaver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Novelle</dc:title>
  <dc:creator>Hjemme</dc:creator>
  <cp:lastModifiedBy>Hjemme</cp:lastModifiedBy>
  <cp:revision>28</cp:revision>
  <cp:lastPrinted>2013-11-11T06:53:11Z</cp:lastPrinted>
  <dcterms:created xsi:type="dcterms:W3CDTF">2013-11-03T10:10:23Z</dcterms:created>
  <dcterms:modified xsi:type="dcterms:W3CDTF">2013-11-12T21:32:32Z</dcterms:modified>
</cp:coreProperties>
</file>