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474" y="-3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F8FBB4-E0FC-4761-B02F-93D898ECBEC1}" type="datetimeFigureOut">
              <a:rPr lang="nb-NO" smtClean="0"/>
              <a:t>13.02.2014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1026B2-F953-4088-8CCB-3F02A83F406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725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b-NO" smtClean="0"/>
              <a:t>Klikk for å redigere undertittelstil i malen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7534E-9B24-4BCE-99C7-8CC2C45C1BA0}" type="datetime1">
              <a:rPr lang="nb-NO" smtClean="0"/>
              <a:t>13.02.2014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63C5D-7C43-4798-A000-5D693547DB9B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B360B-5EE5-4B3E-AE75-8463977A699B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05485-14B8-4B74-A7E0-2DA4F374D2AA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A69E4-9859-47DA-B633-D0FFDFDBCBA8}" type="datetime1">
              <a:rPr lang="nb-NO" smtClean="0"/>
              <a:t>13.02.2014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CB665-2B1D-427D-907D-2EBE24E73F0F}" type="datetime1">
              <a:rPr lang="nb-NO" smtClean="0"/>
              <a:t>13.02.2014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24617-123A-4C64-9BFA-F5381342DB8C}" type="datetime1">
              <a:rPr lang="nb-NO" smtClean="0"/>
              <a:t>13.02.2014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946F08-3C0D-4319-BBD7-A9DFB1CB31AF}" type="datetime1">
              <a:rPr lang="nb-NO" smtClean="0"/>
              <a:t>13.02.2014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20199-ACDD-4948-A41B-578680D0C8F3}" type="datetime1">
              <a:rPr lang="nb-NO" smtClean="0"/>
              <a:t>13.02.2014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b-NO" smtClean="0"/>
              <a:t>Klikk for å redigere tekststiler i malen</a:t>
            </a:r>
          </a:p>
          <a:p>
            <a:pPr lvl="1" eaLnBrk="1" latinLnBrk="0" hangingPunct="1"/>
            <a:r>
              <a:rPr lang="nb-NO" smtClean="0"/>
              <a:t>Andre nivå</a:t>
            </a:r>
          </a:p>
          <a:p>
            <a:pPr lvl="2" eaLnBrk="1" latinLnBrk="0" hangingPunct="1"/>
            <a:r>
              <a:rPr lang="nb-NO" smtClean="0"/>
              <a:t>Tredje nivå</a:t>
            </a:r>
          </a:p>
          <a:p>
            <a:pPr lvl="3" eaLnBrk="1" latinLnBrk="0" hangingPunct="1"/>
            <a:r>
              <a:rPr lang="nb-NO" smtClean="0"/>
              <a:t>Fjerde nivå</a:t>
            </a:r>
          </a:p>
          <a:p>
            <a:pPr lvl="4" eaLnBrk="1" latinLnBrk="0" hangingPunct="1"/>
            <a:r>
              <a:rPr lang="nb-NO" smtClean="0"/>
              <a:t>Femte nivå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AA5D3E-3922-47F8-B16A-E7B8312373F2}" type="datetime1">
              <a:rPr lang="nb-NO" smtClean="0"/>
              <a:t>13.02.2014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C4609-8D02-4A89-91D6-E303BB4E6303}" type="datetime1">
              <a:rPr lang="nb-NO" smtClean="0"/>
              <a:t>13.02.2014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b-NO" smtClean="0"/>
              <a:t>Klikk ikonet for å legge til et bilde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b-NO" smtClean="0"/>
              <a:t>Klikk for å redigere tittelstil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b-NO" smtClean="0"/>
              <a:t>Klikk for å redigere tekststiler i malen</a:t>
            </a:r>
          </a:p>
          <a:p>
            <a:pPr lvl="1" eaLnBrk="1" latinLnBrk="0" hangingPunct="1"/>
            <a:r>
              <a:rPr kumimoji="0" lang="nb-NO" smtClean="0"/>
              <a:t>Andre nivå</a:t>
            </a:r>
          </a:p>
          <a:p>
            <a:pPr lvl="2" eaLnBrk="1" latinLnBrk="0" hangingPunct="1"/>
            <a:r>
              <a:rPr kumimoji="0" lang="nb-NO" smtClean="0"/>
              <a:t>Tredje nivå</a:t>
            </a:r>
          </a:p>
          <a:p>
            <a:pPr lvl="3" eaLnBrk="1" latinLnBrk="0" hangingPunct="1"/>
            <a:r>
              <a:rPr kumimoji="0" lang="nb-NO" smtClean="0"/>
              <a:t>Fjerde nivå</a:t>
            </a:r>
          </a:p>
          <a:p>
            <a:pPr lvl="4" eaLnBrk="1" latinLnBrk="0" hangingPunct="1"/>
            <a:r>
              <a:rPr kumimoji="0" lang="nb-NO" smtClean="0"/>
              <a:t>Femte nivå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4C72F2-4F84-4939-ADFF-A03E1747BAA6}" type="datetime1">
              <a:rPr lang="nb-NO" smtClean="0"/>
              <a:t>13.02.2014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5A8268-2F87-4740-8893-7FAEE1693EEE}" type="slidenum">
              <a:rPr lang="nb-NO" smtClean="0"/>
              <a:t>‹#›</a:t>
            </a:fld>
            <a:endParaRPr lang="nb-NO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539552" y="2924944"/>
            <a:ext cx="7851648" cy="1841376"/>
          </a:xfrm>
        </p:spPr>
        <p:txBody>
          <a:bodyPr/>
          <a:lstStyle/>
          <a:p>
            <a:pPr algn="ctr"/>
            <a:r>
              <a:rPr lang="nb-NO" dirty="0" smtClean="0"/>
              <a:t>Bilder</a:t>
            </a:r>
            <a:br>
              <a:rPr lang="nb-NO" dirty="0" smtClean="0"/>
            </a:br>
            <a:r>
              <a:rPr lang="nb-NO" dirty="0" smtClean="0"/>
              <a:t>og bildespråk</a:t>
            </a:r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92277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Bilder 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Bilder påvirker </a:t>
            </a:r>
            <a:r>
              <a:rPr lang="nb-NO" dirty="0" smtClean="0"/>
              <a:t>oss mennesker.</a:t>
            </a:r>
          </a:p>
          <a:p>
            <a:r>
              <a:rPr lang="nb-NO" dirty="0" smtClean="0"/>
              <a:t>Verbalspråket (talespråket) og bildespråket har noen likheter, men og forskjeller.</a:t>
            </a:r>
          </a:p>
          <a:p>
            <a:r>
              <a:rPr lang="nb-NO" dirty="0" smtClean="0"/>
              <a:t>Ordet «hus» skrevet på et papir kan ikke fortelle like mye som et foto av et hus.</a:t>
            </a:r>
          </a:p>
          <a:p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2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778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Motiv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idx="1"/>
          </p:nvPr>
        </p:nvSpPr>
        <p:spPr>
          <a:xfrm>
            <a:off x="457200" y="2060848"/>
            <a:ext cx="4040188" cy="936104"/>
          </a:xfrm>
        </p:spPr>
        <p:txBody>
          <a:bodyPr/>
          <a:lstStyle/>
          <a:p>
            <a:r>
              <a:rPr lang="nb-NO" dirty="0"/>
              <a:t>Motivet i bildet er det du </a:t>
            </a:r>
            <a:r>
              <a:rPr lang="nb-NO" dirty="0" smtClean="0"/>
              <a:t>ser på bildet.</a:t>
            </a:r>
            <a:endParaRPr lang="nb-NO" dirty="0"/>
          </a:p>
          <a:p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quarter" idx="2"/>
          </p:nvPr>
        </p:nvSpPr>
        <p:spPr>
          <a:xfrm>
            <a:off x="457200" y="2780928"/>
            <a:ext cx="4040188" cy="3579392"/>
          </a:xfrm>
        </p:spPr>
        <p:txBody>
          <a:bodyPr/>
          <a:lstStyle/>
          <a:p>
            <a:endParaRPr lang="nb-NO" dirty="0" smtClean="0"/>
          </a:p>
          <a:p>
            <a:endParaRPr lang="nb-NO" dirty="0"/>
          </a:p>
          <a:p>
            <a:r>
              <a:rPr lang="nb-NO" dirty="0" smtClean="0"/>
              <a:t>Motivet i bildet til høyre er fjell i bakgrunnen og vinranker i forgrunnen.</a:t>
            </a:r>
          </a:p>
          <a:p>
            <a:endParaRPr lang="nb-NO" dirty="0"/>
          </a:p>
          <a:p>
            <a:r>
              <a:rPr lang="nb-NO" sz="1800" dirty="0" smtClean="0"/>
              <a:t>(Bildet er av fjellkjeden Dolomittene i Italia. Fjellkjeden er en del av Alpene).</a:t>
            </a:r>
          </a:p>
          <a:p>
            <a:endParaRPr lang="nb-NO" dirty="0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922191"/>
            <a:ext cx="4041775" cy="3031331"/>
          </a:xfrm>
        </p:spPr>
      </p:pic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3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8720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Format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191744"/>
          </a:xfrm>
        </p:spPr>
        <p:txBody>
          <a:bodyPr/>
          <a:lstStyle/>
          <a:p>
            <a:r>
              <a:rPr lang="nb-NO" dirty="0" smtClean="0"/>
              <a:t>Tenker vi format og bilder kan vi snakke om størrelsen på et bilde.</a:t>
            </a:r>
          </a:p>
          <a:p>
            <a:r>
              <a:rPr lang="nb-NO" dirty="0" smtClean="0"/>
              <a:t>Bildets format kan være stående eller liggende.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127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Bildeutsnitt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 kan snakke om nærbilder og oversiktsbilder.</a:t>
            </a:r>
          </a:p>
          <a:p>
            <a:r>
              <a:rPr lang="nb-NO" dirty="0" smtClean="0"/>
              <a:t>Den som «lager» (tar) bildet må velge hva som skal være med. 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8051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Kompoisjon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Komposisjonen i et bilde kan vi definere som:</a:t>
            </a:r>
          </a:p>
          <a:p>
            <a:r>
              <a:rPr lang="nb-NO" dirty="0" smtClean="0"/>
              <a:t>Formene</a:t>
            </a:r>
          </a:p>
          <a:p>
            <a:r>
              <a:rPr lang="nb-NO" dirty="0" smtClean="0"/>
              <a:t>Flatene</a:t>
            </a:r>
          </a:p>
          <a:p>
            <a:r>
              <a:rPr lang="nb-NO" dirty="0" smtClean="0"/>
              <a:t>Linjene</a:t>
            </a:r>
          </a:p>
          <a:p>
            <a:r>
              <a:rPr lang="nb-NO" dirty="0" smtClean="0"/>
              <a:t>Et bilde kan gi oss et inntrykk av ro og harmoni eller et inntrykk av bevegelse og spenning.</a:t>
            </a:r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5696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Synsvinkel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Den som tar bildet kan velge synsvinkel:</a:t>
            </a:r>
          </a:p>
          <a:p>
            <a:r>
              <a:rPr lang="nb-NO" dirty="0" smtClean="0"/>
              <a:t>Tett på - makro?</a:t>
            </a:r>
          </a:p>
          <a:p>
            <a:r>
              <a:rPr lang="nb-NO" dirty="0" smtClean="0"/>
              <a:t>Lang avstand</a:t>
            </a:r>
          </a:p>
          <a:p>
            <a:r>
              <a:rPr lang="nb-NO" dirty="0" smtClean="0"/>
              <a:t>Fugleperspektiv</a:t>
            </a:r>
          </a:p>
          <a:p>
            <a:r>
              <a:rPr lang="nb-NO" dirty="0" smtClean="0"/>
              <a:t>Froskeperspektiv</a:t>
            </a:r>
          </a:p>
          <a:p>
            <a:endParaRPr lang="nb-NO" dirty="0"/>
          </a:p>
          <a:p>
            <a:r>
              <a:rPr lang="nb-NO" dirty="0" smtClean="0"/>
              <a:t>TIL SLUTT:</a:t>
            </a:r>
            <a:br>
              <a:rPr lang="nb-NO" dirty="0" smtClean="0"/>
            </a:br>
            <a:r>
              <a:rPr lang="nb-NO" dirty="0" smtClean="0"/>
              <a:t>Lys og farge gir stemninger i et bilde.</a:t>
            </a: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9160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innhold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b-NO" sz="2000" dirty="0" smtClean="0"/>
          </a:p>
          <a:p>
            <a:r>
              <a:rPr lang="nb-NO" sz="2000" dirty="0" smtClean="0"/>
              <a:t>Det gylne snitt!</a:t>
            </a:r>
            <a:br>
              <a:rPr lang="nb-NO" sz="2000" dirty="0" smtClean="0"/>
            </a:br>
            <a:endParaRPr lang="nb-NO" sz="1400" dirty="0"/>
          </a:p>
          <a:p>
            <a:r>
              <a:rPr lang="nb-NO" sz="2000" dirty="0" smtClean="0"/>
              <a:t>Blikkpunkt?</a:t>
            </a:r>
          </a:p>
          <a:p>
            <a:r>
              <a:rPr lang="nb-NO" sz="1200" dirty="0" smtClean="0"/>
              <a:t>(Dette punktet blir i området </a:t>
            </a:r>
            <a:br>
              <a:rPr lang="nb-NO" sz="1200" dirty="0" smtClean="0"/>
            </a:br>
            <a:r>
              <a:rPr lang="nb-NO" sz="1200" dirty="0" smtClean="0"/>
              <a:t>ved kirketårnet og havna.</a:t>
            </a:r>
          </a:p>
          <a:p>
            <a:r>
              <a:rPr lang="nb-NO" sz="1200" dirty="0" smtClean="0"/>
              <a:t>Altså like under det </a:t>
            </a:r>
          </a:p>
          <a:p>
            <a:r>
              <a:rPr lang="nb-NO" sz="1200" dirty="0" smtClean="0"/>
              <a:t>gylne snitt)</a:t>
            </a:r>
          </a:p>
          <a:p>
            <a:endParaRPr lang="nb-NO" sz="1600" dirty="0"/>
          </a:p>
          <a:p>
            <a:r>
              <a:rPr lang="nb-NO" sz="1600" dirty="0" smtClean="0"/>
              <a:t>Fugleperspektiv!</a:t>
            </a:r>
            <a:br>
              <a:rPr lang="nb-NO" sz="1600" dirty="0" smtClean="0"/>
            </a:br>
            <a:r>
              <a:rPr lang="nb-NO" sz="1200" dirty="0" smtClean="0"/>
              <a:t>(Bildet er fra øya </a:t>
            </a:r>
            <a:br>
              <a:rPr lang="nb-NO" sz="1200" dirty="0" smtClean="0"/>
            </a:br>
            <a:r>
              <a:rPr lang="nb-NO" sz="1200" b="1" dirty="0" smtClean="0"/>
              <a:t>Hvar</a:t>
            </a:r>
            <a:r>
              <a:rPr lang="nb-NO" sz="1200" dirty="0" smtClean="0"/>
              <a:t> i Kroatia).</a:t>
            </a:r>
            <a:br>
              <a:rPr lang="nb-NO" sz="1200" dirty="0" smtClean="0"/>
            </a:br>
            <a:r>
              <a:rPr lang="nb-NO" sz="1200" dirty="0" smtClean="0"/>
              <a:t/>
            </a:r>
            <a:br>
              <a:rPr lang="nb-NO" sz="1200" dirty="0" smtClean="0"/>
            </a:br>
            <a:r>
              <a:rPr lang="nb-NO" sz="800" i="1" dirty="0" smtClean="0"/>
              <a:t>Foto H. Soldal</a:t>
            </a:r>
            <a:endParaRPr lang="nb-NO" sz="900" dirty="0"/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nb-NO"/>
          </a:p>
        </p:txBody>
      </p:sp>
      <p:pic>
        <p:nvPicPr>
          <p:cNvPr id="9" name="Plassholder for innhold 8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6737" y="2395984"/>
            <a:ext cx="4978897" cy="373417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cxnSp>
        <p:nvCxnSpPr>
          <p:cNvPr id="11" name="Rett linje 10"/>
          <p:cNvCxnSpPr/>
          <p:nvPr/>
        </p:nvCxnSpPr>
        <p:spPr>
          <a:xfrm flipV="1">
            <a:off x="3743908" y="3511985"/>
            <a:ext cx="5076564" cy="56118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/>
        </p:nvCxnSpPr>
        <p:spPr>
          <a:xfrm>
            <a:off x="5353536" y="2348880"/>
            <a:ext cx="0" cy="3744416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5" name="Ellipse 14"/>
          <p:cNvSpPr/>
          <p:nvPr/>
        </p:nvSpPr>
        <p:spPr>
          <a:xfrm>
            <a:off x="4499992" y="3789040"/>
            <a:ext cx="1656184" cy="648072"/>
          </a:xfrm>
          <a:prstGeom prst="ellipse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17" name="Rett pil 16"/>
          <p:cNvCxnSpPr/>
          <p:nvPr/>
        </p:nvCxnSpPr>
        <p:spPr>
          <a:xfrm>
            <a:off x="2555776" y="3068960"/>
            <a:ext cx="2664296" cy="44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Rett pil 17"/>
          <p:cNvCxnSpPr/>
          <p:nvPr/>
        </p:nvCxnSpPr>
        <p:spPr>
          <a:xfrm>
            <a:off x="2123728" y="3645024"/>
            <a:ext cx="2304256" cy="46805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" name="Plassholder for bunntekst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3" name="Plassholder for lysbilde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97162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Bilder og kritisk tenkning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b-NO" sz="2400" dirty="0" smtClean="0"/>
              <a:t>Bilder brukt i reklame formidler et budskap.</a:t>
            </a:r>
          </a:p>
          <a:p>
            <a:r>
              <a:rPr lang="nb-NO" sz="2400" dirty="0" smtClean="0"/>
              <a:t>Budskapet kan være tydelig eller vanskelig å oppdage.</a:t>
            </a:r>
          </a:p>
          <a:p>
            <a:r>
              <a:rPr lang="nb-NO" sz="2400" dirty="0" smtClean="0"/>
              <a:t>Musikkvideoer er også laget for å selge musikk.</a:t>
            </a:r>
          </a:p>
          <a:p>
            <a:r>
              <a:rPr lang="nb-NO" sz="2400" dirty="0" smtClean="0"/>
              <a:t>Alle bilder brukt i medier er brukt med en hensikt…</a:t>
            </a:r>
          </a:p>
          <a:p>
            <a:endParaRPr lang="nb-NO" sz="2400" dirty="0"/>
          </a:p>
          <a:p>
            <a:r>
              <a:rPr lang="nb-NO" sz="2400" dirty="0" smtClean="0"/>
              <a:t>Stikkord: </a:t>
            </a:r>
            <a:br>
              <a:rPr lang="nb-NO" sz="2400" dirty="0" smtClean="0"/>
            </a:br>
            <a:r>
              <a:rPr lang="nb-NO" sz="2400" dirty="0" smtClean="0"/>
              <a:t>Kritisk tenkning betyr å stille spørsmål «til bilder» brukt i forskjellige sammenhenger.</a:t>
            </a:r>
            <a:br>
              <a:rPr lang="nb-NO" sz="2400" dirty="0" smtClean="0"/>
            </a:br>
            <a:endParaRPr lang="nb-NO" sz="2400" dirty="0" smtClean="0"/>
          </a:p>
          <a:p>
            <a:r>
              <a:rPr lang="nb-NO" sz="2400" dirty="0" smtClean="0"/>
              <a:t>Vi kan stille spørsmålene: </a:t>
            </a:r>
            <a:br>
              <a:rPr lang="nb-NO" sz="2400" dirty="0" smtClean="0"/>
            </a:br>
            <a:r>
              <a:rPr lang="nb-NO" sz="2400" dirty="0" smtClean="0"/>
              <a:t>Hvorfor bruker avsender nettopp dette bildet?</a:t>
            </a:r>
          </a:p>
          <a:p>
            <a:r>
              <a:rPr lang="nb-NO" sz="2400" dirty="0" smtClean="0"/>
              <a:t>Hva er påvirkning?</a:t>
            </a:r>
          </a:p>
          <a:p>
            <a:endParaRPr lang="nb-NO" sz="2400" dirty="0"/>
          </a:p>
          <a:p>
            <a:endParaRPr lang="nb-NO" sz="2400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b-NO" smtClean="0"/>
              <a:t>123norsk.com</a:t>
            </a:r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5A8268-2F87-4740-8893-7FAEE1693EEE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3274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yt">
  <a:themeElements>
    <a:clrScheme name="Fly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y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y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250</Words>
  <Application>Microsoft Office PowerPoint</Application>
  <PresentationFormat>Skjermfremvisning (4:3)</PresentationFormat>
  <Paragraphs>68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9</vt:i4>
      </vt:variant>
    </vt:vector>
  </HeadingPairs>
  <TitlesOfParts>
    <vt:vector size="10" baseType="lpstr">
      <vt:lpstr>Flyt</vt:lpstr>
      <vt:lpstr>Bilder og bildespråk</vt:lpstr>
      <vt:lpstr>Bilder </vt:lpstr>
      <vt:lpstr>Motiv</vt:lpstr>
      <vt:lpstr>Format</vt:lpstr>
      <vt:lpstr>Bildeutsnitt</vt:lpstr>
      <vt:lpstr>Kompoisjon</vt:lpstr>
      <vt:lpstr>Synsvinkel</vt:lpstr>
      <vt:lpstr>Bilde</vt:lpstr>
      <vt:lpstr>Bilder og kritisk tenkning</vt:lpstr>
    </vt:vector>
  </TitlesOfParts>
  <Company>Notodden Kommune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Bilder</dc:title>
  <dc:creator>Henry Soldal</dc:creator>
  <cp:lastModifiedBy>Hjemme</cp:lastModifiedBy>
  <cp:revision>12</cp:revision>
  <dcterms:created xsi:type="dcterms:W3CDTF">2014-02-12T10:09:21Z</dcterms:created>
  <dcterms:modified xsi:type="dcterms:W3CDTF">2014-02-13T13:33:38Z</dcterms:modified>
</cp:coreProperties>
</file>