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algn="ctr">
              <a:defRPr sz="5500"/>
            </a:lvl1pPr>
          </a:lstStyle>
          <a:p>
            <a:r>
              <a:rPr lang="nb-NO" altLang="ko-KR" smtClean="0"/>
              <a:t>Klikk for å redigere tittelstil</a:t>
            </a:r>
            <a:endParaRPr lang="ko-KR" altLang="ko-KR"/>
          </a:p>
        </p:txBody>
      </p:sp>
      <p:sp>
        <p:nvSpPr>
          <p:cNvPr id="5" name="Rectangle 3"/>
          <p:cNvSpPr>
            <a:spLocks noGrp="1"/>
          </p:cNvSpPr>
          <p:nvPr>
            <p:ph type="subTitle" idx="1"/>
          </p:nvPr>
        </p:nvSpPr>
        <p:spPr>
          <a:xfrm>
            <a:off x="1371600" y="375372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b-NO" altLang="ko-KR" smtClean="0"/>
              <a:t>Klikk for å redigere undertittelstil i malen</a:t>
            </a:r>
            <a:endParaRPr lang="ko-KR" altLang="ko-KR"/>
          </a:p>
        </p:txBody>
      </p:sp>
      <p:sp>
        <p:nvSpPr>
          <p:cNvPr id="10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77FD-DA8F-4E7D-B7FD-F87ED0297818}" type="datetimeFigureOut">
              <a:rPr lang="nb-NO" smtClean="0"/>
              <a:t>24.09.2013</a:t>
            </a:fld>
            <a:endParaRPr lang="nb-NO"/>
          </a:p>
        </p:txBody>
      </p:sp>
      <p:sp>
        <p:nvSpPr>
          <p:cNvPr id="30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79C6-0734-4277-942A-0FB84447B52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ko-KR" smtClean="0"/>
              <a:t>Klikk for å redigere tittelstil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altLang="ko-KR" smtClean="0"/>
              <a:t>Klikk for å redigere tekststiler i malen</a:t>
            </a:r>
          </a:p>
          <a:p>
            <a:pPr lvl="1"/>
            <a:r>
              <a:rPr lang="nb-NO" altLang="ko-KR" smtClean="0"/>
              <a:t>Andre nivå</a:t>
            </a:r>
          </a:p>
          <a:p>
            <a:pPr lvl="2"/>
            <a:r>
              <a:rPr lang="nb-NO" altLang="ko-KR" smtClean="0"/>
              <a:t>Tredje nivå</a:t>
            </a:r>
          </a:p>
          <a:p>
            <a:pPr lvl="3"/>
            <a:r>
              <a:rPr lang="nb-NO" altLang="ko-KR" smtClean="0"/>
              <a:t>Fjerde nivå</a:t>
            </a:r>
          </a:p>
          <a:p>
            <a:pPr lvl="4"/>
            <a:r>
              <a:rPr lang="nb-NO" altLang="ko-KR" smtClean="0"/>
              <a:t>Femte nivå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77FD-DA8F-4E7D-B7FD-F87ED0297818}" type="datetimeFigureOut">
              <a:rPr lang="nb-NO" smtClean="0"/>
              <a:t>24.09.2013</a:t>
            </a:fld>
            <a:endParaRPr lang="nb-NO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79C6-0734-4277-942A-0FB84447B52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altLang="ko-KR" smtClean="0"/>
              <a:t>Klikk for å redigere tittelstil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altLang="ko-KR" smtClean="0"/>
              <a:t>Klikk for å redigere tekststiler i malen</a:t>
            </a:r>
          </a:p>
          <a:p>
            <a:pPr lvl="1"/>
            <a:r>
              <a:rPr lang="nb-NO" altLang="ko-KR" smtClean="0"/>
              <a:t>Andre nivå</a:t>
            </a:r>
          </a:p>
          <a:p>
            <a:pPr lvl="2"/>
            <a:r>
              <a:rPr lang="nb-NO" altLang="ko-KR" smtClean="0"/>
              <a:t>Tredje nivå</a:t>
            </a:r>
          </a:p>
          <a:p>
            <a:pPr lvl="3"/>
            <a:r>
              <a:rPr lang="nb-NO" altLang="ko-KR" smtClean="0"/>
              <a:t>Fjerde nivå</a:t>
            </a:r>
          </a:p>
          <a:p>
            <a:pPr lvl="4"/>
            <a:r>
              <a:rPr lang="nb-NO" altLang="ko-KR" smtClean="0"/>
              <a:t>Femte nivå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77FD-DA8F-4E7D-B7FD-F87ED0297818}" type="datetimeFigureOut">
              <a:rPr lang="nb-NO" smtClean="0"/>
              <a:t>24.09.2013</a:t>
            </a:fld>
            <a:endParaRPr lang="nb-NO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79C6-0734-4277-942A-0FB84447B52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ko-KR" smtClean="0"/>
              <a:t>Klikk for å redigere tittelstil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altLang="ko-KR" smtClean="0"/>
              <a:t>Klikk for å redigere tekststiler i malen</a:t>
            </a:r>
          </a:p>
          <a:p>
            <a:pPr lvl="1"/>
            <a:r>
              <a:rPr lang="nb-NO" altLang="ko-KR" smtClean="0"/>
              <a:t>Andre nivå</a:t>
            </a:r>
          </a:p>
          <a:p>
            <a:pPr lvl="2"/>
            <a:r>
              <a:rPr lang="nb-NO" altLang="ko-KR" smtClean="0"/>
              <a:t>Tredje nivå</a:t>
            </a:r>
          </a:p>
          <a:p>
            <a:pPr lvl="3"/>
            <a:r>
              <a:rPr lang="nb-NO" altLang="ko-KR" smtClean="0"/>
              <a:t>Fjerde nivå</a:t>
            </a:r>
          </a:p>
          <a:p>
            <a:pPr lvl="4"/>
            <a:r>
              <a:rPr lang="nb-NO" altLang="ko-KR" smtClean="0"/>
              <a:t>Femte nivå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77FD-DA8F-4E7D-B7FD-F87ED0297818}" type="datetimeFigureOut">
              <a:rPr lang="nb-NO" smtClean="0"/>
              <a:t>24.09.2013</a:t>
            </a:fld>
            <a:endParaRPr lang="nb-NO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79C6-0734-4277-942A-0FB84447B52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05125"/>
            <a:ext cx="7772400" cy="1362075"/>
          </a:xfrm>
        </p:spPr>
        <p:txBody>
          <a:bodyPr anchor="t"/>
          <a:lstStyle>
            <a:lvl1pPr algn="l">
              <a:defRPr sz="4300" b="1" cap="none" baseline="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7636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77FD-DA8F-4E7D-B7FD-F87ED0297818}" type="datetimeFigureOut">
              <a:rPr lang="nb-NO" smtClean="0"/>
              <a:t>24.09.2013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79C6-0734-4277-942A-0FB84447B52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77FD-DA8F-4E7D-B7FD-F87ED0297818}" type="datetimeFigureOut">
              <a:rPr lang="nb-NO" smtClean="0"/>
              <a:t>24.09.2013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79C6-0734-4277-942A-0FB84447B52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ctr"/>
          <a:lstStyle>
            <a:lvl1pPr marL="0" indent="0" algn="l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ctr"/>
          <a:lstStyle>
            <a:lvl1pPr marL="0" indent="0" algn="l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77FD-DA8F-4E7D-B7FD-F87ED0297818}" type="datetimeFigureOut">
              <a:rPr lang="nb-NO" smtClean="0"/>
              <a:t>24.09.2013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79C6-0734-4277-942A-0FB84447B52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ko-KR" smtClean="0"/>
              <a:t>Klikk for å redigere tittelstil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77FD-DA8F-4E7D-B7FD-F87ED0297818}" type="datetimeFigureOut">
              <a:rPr lang="nb-NO" smtClean="0"/>
              <a:t>24.09.2013</a:t>
            </a:fld>
            <a:endParaRPr lang="nb-NO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79C6-0734-4277-942A-0FB84447B52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77FD-DA8F-4E7D-B7FD-F87ED0297818}" type="datetimeFigureOut">
              <a:rPr lang="nb-NO" smtClean="0"/>
              <a:t>24.09.2013</a:t>
            </a:fld>
            <a:endParaRPr lang="nb-NO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79C6-0734-4277-942A-0FB84447B52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lIns="45720" rIns="45720" anchor="b">
            <a:scene3d>
              <a:camera prst="orthographicFront"/>
              <a:lightRig rig="soft" dir="t"/>
            </a:scene3d>
            <a:sp3d prstMaterial="powder">
              <a:bevelT w="0" h="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>
            <a:lvl1pPr algn="l">
              <a:defRPr sz="2000" b="1" cap="all" baseline="0"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799"/>
            <a:ext cx="5111750" cy="46908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608"/>
            <a:ext cx="3008313" cy="4691063"/>
          </a:xfrm>
        </p:spPr>
        <p:txBody>
          <a:bodyPr lIns="45720" rIns="4572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77FD-DA8F-4E7D-B7FD-F87ED0297818}" type="datetimeFigureOut">
              <a:rPr lang="nb-NO" smtClean="0"/>
              <a:t>24.09.2013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79C6-0734-4277-942A-0FB84447B52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21172883" flipH="1">
            <a:off x="4068648" y="1312793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21435926" flipH="1">
            <a:off x="4045012" y="1267664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065563" y="1252028"/>
            <a:ext cx="3840480" cy="384048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76200" dist="6350" dir="5400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293056">
            <a:off x="4124179" y="1181685"/>
            <a:ext cx="3977640" cy="397764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50000" dist="50800" dir="12900000" sy="99500" kx="90000" ky="150000" algn="tl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605" y="1041009"/>
            <a:ext cx="2743200" cy="1715088"/>
          </a:xfrm>
        </p:spPr>
        <p:txBody>
          <a:bodyPr lIns="45720" rIns="45720" bIns="0" anchor="b">
            <a:scene3d>
              <a:camera prst="orthographicFront"/>
              <a:lightRig rig="soft" dir="t"/>
            </a:scene3d>
            <a:sp3d prstMaterial="powder">
              <a:bevelT w="0" h="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>
            <a:lvl1pPr algn="l">
              <a:defRPr sz="1900" b="1" cap="all" baseline="0"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93056">
            <a:off x="4284199" y="1341705"/>
            <a:ext cx="3657600" cy="3657600"/>
          </a:xfrm>
          <a:prstGeom prst="rect">
            <a:avLst/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5605" y="2792436"/>
            <a:ext cx="2743200" cy="2194561"/>
          </a:xfrm>
        </p:spPr>
        <p:txBody>
          <a:bodyPr lIns="54864" tIns="45720" rIns="45720" bIns="0"/>
          <a:lstStyle>
            <a:lvl1pPr marL="9144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77FD-DA8F-4E7D-B7FD-F87ED0297818}" type="datetimeFigureOut">
              <a:rPr lang="nb-NO" smtClean="0"/>
              <a:t>24.09.2013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79C6-0734-4277-942A-0FB84447B52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contourW="12700" prstMaterial="powder">
              <a:bevelT w="29210" h="1270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/>
          <a:p>
            <a:r>
              <a:rPr lang="nb-NO" altLang="ko-KR" smtClean="0"/>
              <a:t>Klikk for å redigere tittelstil</a:t>
            </a:r>
            <a:endParaRPr lang="ko-KR" altLang="ko-KR" dirty="0"/>
          </a:p>
        </p:txBody>
      </p:sp>
      <p:sp>
        <p:nvSpPr>
          <p:cNvPr id="28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/>
            <a:r>
              <a:rPr lang="nb-NO" altLang="ko-KR" smtClean="0"/>
              <a:t>Klikk for å redigere tekststiler i malen</a:t>
            </a:r>
          </a:p>
          <a:p>
            <a:pPr lvl="1"/>
            <a:r>
              <a:rPr lang="nb-NO" altLang="ko-KR" smtClean="0"/>
              <a:t>Andre nivå</a:t>
            </a:r>
          </a:p>
          <a:p>
            <a:pPr lvl="2"/>
            <a:r>
              <a:rPr lang="nb-NO" altLang="ko-KR" smtClean="0"/>
              <a:t>Tredje nivå</a:t>
            </a:r>
          </a:p>
          <a:p>
            <a:pPr lvl="3"/>
            <a:r>
              <a:rPr lang="nb-NO" altLang="ko-KR" smtClean="0"/>
              <a:t>Fjerde nivå</a:t>
            </a:r>
          </a:p>
          <a:p>
            <a:pPr lvl="4"/>
            <a:r>
              <a:rPr lang="nb-NO" altLang="ko-KR" smtClean="0"/>
              <a:t>Femte nivå</a:t>
            </a:r>
            <a:endParaRPr lang="ko-KR" altLang="ko-KR" dirty="0"/>
          </a:p>
        </p:txBody>
      </p:sp>
      <p:sp>
        <p:nvSpPr>
          <p:cNvPr id="1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/>
          <a:lstStyle>
            <a:lvl1pPr>
              <a:defRPr sz="1100"/>
            </a:lvl1pPr>
          </a:lstStyle>
          <a:p>
            <a:fld id="{408677FD-DA8F-4E7D-B7FD-F87ED0297818}" type="datetimeFigureOut">
              <a:rPr lang="nb-NO" smtClean="0"/>
              <a:t>24.09.2013</a:t>
            </a:fld>
            <a:endParaRPr lang="nb-NO"/>
          </a:p>
        </p:txBody>
      </p:sp>
      <p:sp>
        <p:nvSpPr>
          <p:cNvPr id="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/>
          <a:lstStyle>
            <a:lvl1pPr algn="ctr">
              <a:defRPr sz="1100"/>
            </a:lvl1pPr>
          </a:lstStyle>
          <a:p>
            <a:endParaRPr lang="nb-NO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/>
          <a:lstStyle>
            <a:lvl1pPr algn="r">
              <a:defRPr sz="1100"/>
            </a:lvl1pPr>
          </a:lstStyle>
          <a:p>
            <a:fld id="{6C1C79C6-0734-4277-942A-0FB84447B524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sz="4500" b="1">
          <a:solidFill>
            <a:schemeClr val="tx2"/>
          </a:solidFill>
          <a:effectLst>
            <a:outerShdw blurRad="55000" dist="22000" dir="5400000" algn="t" rotWithShape="0">
              <a:prstClr val="black">
                <a:alpha val="80000"/>
              </a:prstClr>
            </a:outerShdw>
          </a:effectLst>
          <a:latin typeface="+mj-ea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4048" indent="-274320" algn="l" rtl="0" eaLnBrk="1" latinLnBrk="1" hangingPunct="1">
        <a:spcBef>
          <a:spcPct val="20000"/>
        </a:spcBef>
        <a:buClr>
          <a:schemeClr val="tx2"/>
        </a:buClr>
        <a:buSzPct val="75000"/>
        <a:buFont typeface="Wingdings 2" pitchFamily="18" charset="2"/>
        <a:buChar char=""/>
        <a:defRPr sz="2700">
          <a:solidFill>
            <a:schemeClr val="tx1"/>
          </a:solidFill>
          <a:latin typeface="+mn-ea"/>
          <a:ea typeface="+mn-ea"/>
          <a:cs typeface="+mn-cs"/>
        </a:defRPr>
      </a:lvl1pPr>
      <a:lvl2pPr marL="676656" indent="-228600" algn="l" rtl="0" eaLnBrk="1" latinLnBrk="1" hangingPunct="1">
        <a:spcBef>
          <a:spcPct val="20000"/>
        </a:spcBef>
        <a:buClr>
          <a:schemeClr val="tx2"/>
        </a:buClr>
        <a:buFont typeface="Wingdings 3" pitchFamily="18" charset="2"/>
        <a:buChar char="­"/>
        <a:defRPr sz="2100">
          <a:solidFill>
            <a:schemeClr val="tx1"/>
          </a:solidFill>
          <a:latin typeface="+mn-ea"/>
          <a:ea typeface="+mn-ea"/>
          <a:cs typeface="+mn-cs"/>
        </a:defRPr>
      </a:lvl2pPr>
      <a:lvl3pPr marL="932688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2000">
          <a:solidFill>
            <a:schemeClr val="tx1"/>
          </a:solidFill>
          <a:latin typeface="+mn-ea"/>
          <a:ea typeface="+mn-ea"/>
          <a:cs typeface="+mn-cs"/>
        </a:defRPr>
      </a:lvl3pPr>
      <a:lvl4pPr marL="1197864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4pPr>
      <a:lvl5pPr marL="1463040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5pPr>
      <a:lvl6pPr marL="1719072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6pPr>
      <a:lvl7pPr marL="1984248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7pPr>
      <a:lvl8pPr marL="2249424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600">
          <a:solidFill>
            <a:schemeClr val="tx1"/>
          </a:solidFill>
          <a:latin typeface="+mn-ea"/>
          <a:ea typeface="+mn-ea"/>
          <a:cs typeface="+mn-cs"/>
        </a:defRPr>
      </a:lvl8pPr>
      <a:lvl9pPr marL="2505456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6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lvl1pPr marL="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Å skrive en tekst…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Skriveprosessen – </a:t>
            </a:r>
            <a:br>
              <a:rPr lang="nb-NO" dirty="0" smtClean="0"/>
            </a:br>
            <a:r>
              <a:rPr lang="nb-NO" dirty="0" smtClean="0"/>
              <a:t>…fra tanke i hodet til tekst i skriveboka…</a:t>
            </a:r>
            <a:endParaRPr lang="nb-NO" dirty="0"/>
          </a:p>
        </p:txBody>
      </p:sp>
      <p:pic>
        <p:nvPicPr>
          <p:cNvPr id="1026" name="Picture 2" descr="C:\Users\Hjemme\AppData\Local\Microsoft\Windows\Temporary Internet Files\Content.IE5\FTMNQ0O3\MP90042782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25144"/>
            <a:ext cx="1728192" cy="155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8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 skrive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Skal du skrive må du ha noe å skrive om.</a:t>
            </a:r>
          </a:p>
          <a:p>
            <a:r>
              <a:rPr lang="nb-NO" dirty="0" smtClean="0"/>
              <a:t>Kanskje har du en ide selv, eller du får en </a:t>
            </a:r>
            <a:br>
              <a:rPr lang="nb-NO" dirty="0" smtClean="0"/>
            </a:br>
            <a:r>
              <a:rPr lang="nb-NO" dirty="0" smtClean="0"/>
              <a:t>oppgave på skolen.</a:t>
            </a:r>
          </a:p>
          <a:p>
            <a:r>
              <a:rPr lang="nb-NO" dirty="0" smtClean="0"/>
              <a:t>Kanskje skal du skrive et postkort eller et brev.</a:t>
            </a:r>
          </a:p>
          <a:p>
            <a:r>
              <a:rPr lang="nb-NO" dirty="0" smtClean="0"/>
              <a:t>Vi sier at vi må «gå veien» fra en ide til en ferdig </a:t>
            </a:r>
            <a:br>
              <a:rPr lang="nb-NO" dirty="0" smtClean="0"/>
            </a:br>
            <a:r>
              <a:rPr lang="nb-NO" dirty="0" smtClean="0"/>
              <a:t>oppgave i boka.</a:t>
            </a:r>
          </a:p>
          <a:p>
            <a:endParaRPr lang="nb-NO" dirty="0" smtClean="0"/>
          </a:p>
          <a:p>
            <a:pPr marL="109728" indent="0"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7761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 skrive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400" dirty="0" smtClean="0"/>
              <a:t>Du får først en ide eller en skriveoppgave.</a:t>
            </a:r>
          </a:p>
          <a:p>
            <a:r>
              <a:rPr lang="nb-NO" sz="2400" dirty="0" smtClean="0"/>
              <a:t>Du begynner å tenke fram og tilbake.</a:t>
            </a:r>
          </a:p>
          <a:p>
            <a:r>
              <a:rPr lang="nb-NO" sz="2400" dirty="0" smtClean="0"/>
              <a:t>Du planlegger hva du vil ha med.</a:t>
            </a:r>
          </a:p>
          <a:p>
            <a:r>
              <a:rPr lang="nb-NO" sz="2400" dirty="0" smtClean="0"/>
              <a:t>Du lager et tankekart eller en disposisjon.</a:t>
            </a:r>
          </a:p>
          <a:p>
            <a:r>
              <a:rPr lang="nb-NO" sz="2400" dirty="0" smtClean="0"/>
              <a:t>Du skriver. </a:t>
            </a:r>
          </a:p>
          <a:p>
            <a:r>
              <a:rPr lang="nb-NO" sz="2400" dirty="0" smtClean="0"/>
              <a:t>Du ser at noe kan bli bedre.</a:t>
            </a:r>
          </a:p>
          <a:p>
            <a:r>
              <a:rPr lang="nb-NO" sz="2400" dirty="0" smtClean="0"/>
              <a:t>Du forsøker å gjøre tekste bedre.</a:t>
            </a:r>
            <a:br>
              <a:rPr lang="nb-NO" sz="2400" dirty="0" smtClean="0"/>
            </a:br>
            <a:endParaRPr lang="nb-NO" sz="2400" dirty="0" smtClean="0"/>
          </a:p>
          <a:p>
            <a:r>
              <a:rPr lang="nb-NO" sz="2400" b="1" dirty="0" smtClean="0">
                <a:solidFill>
                  <a:schemeClr val="accent2">
                    <a:lumMod val="50000"/>
                  </a:schemeClr>
                </a:solidFill>
              </a:rPr>
              <a:t>Målet med skrive-jobben:</a:t>
            </a:r>
          </a:p>
          <a:p>
            <a:r>
              <a:rPr lang="nb-NO" sz="2400" b="1" dirty="0" smtClean="0">
                <a:solidFill>
                  <a:schemeClr val="bg2">
                    <a:lumMod val="50000"/>
                  </a:schemeClr>
                </a:solidFill>
              </a:rPr>
              <a:t>Å bli glad i å skrive det du har i tankene…</a:t>
            </a:r>
            <a:r>
              <a:rPr lang="nb-NO" sz="2400" dirty="0" smtClean="0"/>
              <a:t/>
            </a:r>
            <a:br>
              <a:rPr lang="nb-NO" sz="2400" dirty="0" smtClean="0"/>
            </a:b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44109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 skrive</a:t>
            </a:r>
            <a:endParaRPr lang="nb-NO" dirty="0"/>
          </a:p>
        </p:txBody>
      </p:sp>
      <p:sp>
        <p:nvSpPr>
          <p:cNvPr id="4" name="Ellipse 3"/>
          <p:cNvSpPr/>
          <p:nvPr/>
        </p:nvSpPr>
        <p:spPr>
          <a:xfrm>
            <a:off x="3275856" y="3068960"/>
            <a:ext cx="2808312" cy="1584176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2">
                    <a:lumMod val="75000"/>
                  </a:schemeClr>
                </a:solidFill>
              </a:rPr>
              <a:t>Oppgave:</a:t>
            </a:r>
          </a:p>
          <a:p>
            <a:pPr algn="ctr"/>
            <a:r>
              <a:rPr lang="nb-NO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Skriv om mobiltelefonen din</a:t>
            </a:r>
            <a:endParaRPr lang="nb-NO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Ellipse 4"/>
          <p:cNvSpPr/>
          <p:nvPr/>
        </p:nvSpPr>
        <p:spPr>
          <a:xfrm>
            <a:off x="611560" y="1700808"/>
            <a:ext cx="2016224" cy="11521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2">
                    <a:lumMod val="75000"/>
                  </a:schemeClr>
                </a:solidFill>
              </a:rPr>
              <a:t>Jeg har en Samsung AB123</a:t>
            </a:r>
            <a:endParaRPr lang="nb-NO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788024" y="1052736"/>
            <a:ext cx="2016224" cy="115212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Below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2">
                    <a:lumMod val="75000"/>
                  </a:schemeClr>
                </a:solidFill>
              </a:rPr>
              <a:t>Med telefonen kan jeg ta fine bilder av…</a:t>
            </a:r>
            <a:endParaRPr lang="nb-NO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51520" y="4293096"/>
            <a:ext cx="2016224" cy="11521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2">
                    <a:lumMod val="75000"/>
                  </a:schemeClr>
                </a:solidFill>
              </a:rPr>
              <a:t>Av og til sender jeg bilde-meldinger (MMS)</a:t>
            </a:r>
            <a:endParaRPr lang="nb-NO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588224" y="2306386"/>
            <a:ext cx="2016224" cy="11521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chemeClr val="tx2">
                    <a:lumMod val="75000"/>
                  </a:schemeClr>
                </a:solidFill>
              </a:rPr>
              <a:t>Jeg bruker telefonen til å sende SMS med</a:t>
            </a:r>
            <a:endParaRPr lang="nb-NO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6444208" y="4077072"/>
            <a:ext cx="2016224" cy="11521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chemeClr val="tx2">
                    <a:lumMod val="75000"/>
                  </a:schemeClr>
                </a:solidFill>
              </a:rPr>
              <a:t>Hver dag bruker jeg telefonen min til noe</a:t>
            </a:r>
            <a:endParaRPr lang="nb-NO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2483768" y="1277144"/>
            <a:ext cx="2016224" cy="11521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chemeClr val="tx2">
                    <a:lumMod val="75000"/>
                  </a:schemeClr>
                </a:solidFill>
              </a:rPr>
              <a:t>Jeg bruker telefonen til å ringe med</a:t>
            </a:r>
            <a:endParaRPr lang="nb-NO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2267744" y="4869160"/>
            <a:ext cx="2016224" cy="115212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chemeClr val="tx2">
                    <a:lumMod val="75000"/>
                  </a:schemeClr>
                </a:solidFill>
              </a:rPr>
              <a:t>Noen ganger ringer jeg til utlandet</a:t>
            </a:r>
            <a:endParaRPr lang="nb-NO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932040" y="5157192"/>
            <a:ext cx="2016224" cy="11521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chemeClr val="tx2">
                    <a:lumMod val="75000"/>
                  </a:schemeClr>
                </a:solidFill>
              </a:rPr>
              <a:t>Telefonen er min beste «venn»</a:t>
            </a:r>
            <a:endParaRPr lang="nb-NO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603107" y="2924944"/>
            <a:ext cx="2016224" cy="11521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tx2">
                    <a:lumMod val="75000"/>
                  </a:schemeClr>
                </a:solidFill>
              </a:rPr>
              <a:t>Det hender jeg kjeder meg, da bruker jeg telefonen min</a:t>
            </a:r>
            <a:endParaRPr lang="nb-NO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8" name="Rett linje 17"/>
          <p:cNvCxnSpPr/>
          <p:nvPr/>
        </p:nvCxnSpPr>
        <p:spPr>
          <a:xfrm>
            <a:off x="3851920" y="2429272"/>
            <a:ext cx="288032" cy="6396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Rett linje 19"/>
          <p:cNvCxnSpPr>
            <a:endCxn id="4" idx="1"/>
          </p:cNvCxnSpPr>
          <p:nvPr/>
        </p:nvCxnSpPr>
        <p:spPr>
          <a:xfrm>
            <a:off x="2483768" y="2605100"/>
            <a:ext cx="1203356" cy="69585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/>
          <p:cNvCxnSpPr>
            <a:stCxn id="8" idx="4"/>
          </p:cNvCxnSpPr>
          <p:nvPr/>
        </p:nvCxnSpPr>
        <p:spPr>
          <a:xfrm flipH="1">
            <a:off x="5436096" y="2204864"/>
            <a:ext cx="360040" cy="9361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Rett linje 21"/>
          <p:cNvCxnSpPr>
            <a:endCxn id="11" idx="1"/>
          </p:cNvCxnSpPr>
          <p:nvPr/>
        </p:nvCxnSpPr>
        <p:spPr>
          <a:xfrm>
            <a:off x="6067910" y="3968855"/>
            <a:ext cx="671567" cy="2769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/>
        </p:nvCxnSpPr>
        <p:spPr>
          <a:xfrm>
            <a:off x="5364088" y="4549316"/>
            <a:ext cx="288032" cy="6396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/>
          <p:cNvCxnSpPr/>
          <p:nvPr/>
        </p:nvCxnSpPr>
        <p:spPr>
          <a:xfrm flipH="1">
            <a:off x="6006385" y="3140968"/>
            <a:ext cx="653847" cy="45971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>
            <a:endCxn id="4" idx="2"/>
          </p:cNvCxnSpPr>
          <p:nvPr/>
        </p:nvCxnSpPr>
        <p:spPr>
          <a:xfrm>
            <a:off x="2619331" y="3649011"/>
            <a:ext cx="656525" cy="2120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/>
        </p:nvCxnSpPr>
        <p:spPr>
          <a:xfrm flipH="1">
            <a:off x="3851920" y="4549316"/>
            <a:ext cx="144016" cy="4236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Rett linje 35"/>
          <p:cNvCxnSpPr/>
          <p:nvPr/>
        </p:nvCxnSpPr>
        <p:spPr>
          <a:xfrm flipV="1">
            <a:off x="2267744" y="4245797"/>
            <a:ext cx="1152128" cy="47168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05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 skrive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Her kommer en skriveoppgave:</a:t>
            </a:r>
          </a:p>
          <a:p>
            <a:r>
              <a:rPr lang="nb-NO" dirty="0" smtClean="0"/>
              <a:t>Skriv en tekst om mobiltelefonen din.</a:t>
            </a:r>
          </a:p>
          <a:p>
            <a:endParaRPr lang="nb-NO" dirty="0"/>
          </a:p>
          <a:p>
            <a:pPr marL="624078" indent="-514350">
              <a:buFont typeface="+mj-lt"/>
              <a:buAutoNum type="arabicPeriod"/>
            </a:pPr>
            <a:r>
              <a:rPr lang="nb-NO" sz="2400" b="1" dirty="0" smtClean="0"/>
              <a:t>Planlegg oppgaven i tankene…</a:t>
            </a:r>
          </a:p>
          <a:p>
            <a:pPr marL="624078" indent="-514350">
              <a:buFont typeface="+mj-lt"/>
              <a:buAutoNum type="arabicPeriod"/>
            </a:pPr>
            <a:r>
              <a:rPr lang="nb-NO" sz="2400" b="1" dirty="0" smtClean="0"/>
              <a:t>Lag tankekart.</a:t>
            </a:r>
          </a:p>
          <a:p>
            <a:pPr marL="624078" indent="-514350">
              <a:buFont typeface="+mj-lt"/>
              <a:buAutoNum type="arabicPeriod"/>
            </a:pPr>
            <a:r>
              <a:rPr lang="nb-NO" sz="2400" b="1" dirty="0" smtClean="0"/>
              <a:t>Begynn å skrive, husk bindeord som: </a:t>
            </a:r>
            <a:br>
              <a:rPr lang="nb-NO" sz="2400" b="1" dirty="0" smtClean="0"/>
            </a:br>
            <a:r>
              <a:rPr lang="nb-NO" sz="2400" b="1" i="1" dirty="0" smtClean="0"/>
              <a:t>og, men fordi, derfor, </a:t>
            </a:r>
            <a:r>
              <a:rPr lang="nb-NO" sz="2400" b="1" i="1" smtClean="0"/>
              <a:t>som, først</a:t>
            </a:r>
            <a:r>
              <a:rPr lang="nb-NO" sz="2400" b="1" i="1" dirty="0" smtClean="0"/>
              <a:t>, </a:t>
            </a:r>
            <a:r>
              <a:rPr lang="nb-NO" sz="2400" b="1" i="1" dirty="0" smtClean="0"/>
              <a:t>deretter, </a:t>
            </a:r>
            <a:r>
              <a:rPr lang="nb-NO" sz="2400" b="1" i="1" dirty="0" smtClean="0"/>
              <a:t>så….</a:t>
            </a:r>
          </a:p>
          <a:p>
            <a:pPr marL="624078" indent="-514350">
              <a:buFont typeface="+mj-lt"/>
              <a:buAutoNum type="arabicPeriod"/>
            </a:pPr>
            <a:r>
              <a:rPr lang="nb-NO" sz="2400" b="1" dirty="0" smtClean="0"/>
              <a:t>Gjør teksten bedre</a:t>
            </a:r>
          </a:p>
          <a:p>
            <a:pPr marL="624078" indent="-514350">
              <a:buFont typeface="+mj-lt"/>
              <a:buAutoNum type="arabicPeriod"/>
            </a:pPr>
            <a:r>
              <a:rPr lang="nb-NO" sz="2400" b="1" dirty="0" smtClean="0"/>
              <a:t>Til slutt: Er du er fornøyd?</a:t>
            </a:r>
            <a:br>
              <a:rPr lang="nb-NO" sz="2400" b="1" dirty="0" smtClean="0"/>
            </a:br>
            <a:r>
              <a:rPr lang="nb-NO" sz="2400" b="1" dirty="0" smtClean="0"/>
              <a:t>Ja, da er du ferdig med oppgaven.</a:t>
            </a:r>
          </a:p>
        </p:txBody>
      </p:sp>
    </p:spTree>
    <p:extLst>
      <p:ext uri="{BB962C8B-B14F-4D97-AF65-F5344CB8AC3E}">
        <p14:creationId xmlns:p14="http://schemas.microsoft.com/office/powerpoint/2010/main" val="412103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lk">
  <a:themeElements>
    <a:clrScheme name="Silk">
      <a:dk1>
        <a:srgbClr val="000000"/>
      </a:dk1>
      <a:lt1>
        <a:srgbClr val="FFFFFF"/>
      </a:lt1>
      <a:dk2>
        <a:srgbClr val="043988"/>
      </a:dk2>
      <a:lt2>
        <a:srgbClr val="92C2EB"/>
      </a:lt2>
      <a:accent1>
        <a:srgbClr val="836AAE"/>
      </a:accent1>
      <a:accent2>
        <a:srgbClr val="5DA577"/>
      </a:accent2>
      <a:accent3>
        <a:srgbClr val="678EB9"/>
      </a:accent3>
      <a:accent4>
        <a:srgbClr val="F7A611"/>
      </a:accent4>
      <a:accent5>
        <a:srgbClr val="A1AB38"/>
      </a:accent5>
      <a:accent6>
        <a:srgbClr val="C17790"/>
      </a:accent6>
      <a:hlink>
        <a:srgbClr val="DA5723"/>
      </a:hlink>
      <a:folHlink>
        <a:srgbClr val="226CA5"/>
      </a:folHlink>
    </a:clrScheme>
    <a:fontScheme name="Silk">
      <a:majorFont>
        <a:latin typeface="Arial"/>
        <a:ea typeface=""/>
        <a:cs typeface=""/>
        <a:font script="Jpan" typeface="ＭＳ Ｐゴシック"/>
        <a:font script="Hang" typeface="돋음"/>
        <a:font script="Hans" typeface="方正姚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돋음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il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20000"/>
                <a:satMod val="25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28000"/>
                <a:satMod val="250000"/>
              </a:schemeClr>
            </a:gs>
          </a:gsLst>
          <a:lin ang="7000000" scaled="1"/>
        </a:gradFill>
        <a:gradFill rotWithShape="1">
          <a:gsLst>
            <a:gs pos="0">
              <a:schemeClr val="phClr">
                <a:shade val="80000"/>
                <a:satMod val="200000"/>
              </a:schemeClr>
            </a:gs>
            <a:gs pos="30000">
              <a:schemeClr val="phClr">
                <a:shade val="20000"/>
                <a:satMod val="250000"/>
              </a:schemeClr>
            </a:gs>
            <a:gs pos="50000">
              <a:schemeClr val="phClr">
                <a:shade val="23000"/>
                <a:satMod val="250000"/>
              </a:schemeClr>
            </a:gs>
            <a:gs pos="60000">
              <a:schemeClr val="phClr">
                <a:shade val="29000"/>
                <a:satMod val="23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lin ang="7000000" scaled="1"/>
        </a:gradFill>
      </a:fillStyleLst>
      <a:lnStyleLst>
        <a:ln w="12700" cap="sq" cmpd="sng" algn="ctr">
          <a:solidFill>
            <a:schemeClr val="phClr"/>
          </a:solidFill>
          <a:prstDash val="solid"/>
        </a:ln>
        <a:ln w="25400" cap="sq" cmpd="sng" algn="ctr">
          <a:solidFill>
            <a:schemeClr val="phClr"/>
          </a:solidFill>
          <a:prstDash val="solid"/>
        </a:ln>
        <a:ln w="31750" cap="sq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</a:effectStyle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0"/>
            </a:lightRig>
          </a:scene3d>
          <a:sp3d>
            <a:bevelT w="127000" h="127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0"/>
            </a:lightRig>
          </a:scene3d>
          <a:sp3d>
            <a:bevelT w="1524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50000"/>
              </a:schemeClr>
            </a:gs>
            <a:gs pos="50000">
              <a:schemeClr val="phClr">
                <a:tint val="85000"/>
                <a:satMod val="140000"/>
              </a:schemeClr>
            </a:gs>
            <a:gs pos="100000">
              <a:schemeClr val="phClr">
                <a:shade val="50000"/>
                <a:satMod val="15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shade val="55000"/>
                <a:satMod val="150000"/>
              </a:schemeClr>
              <a:schemeClr val="phClr">
                <a:tint val="100"/>
                <a:satMod val="15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Silketema</Template>
  <TotalTime>30</TotalTime>
  <Words>192</Words>
  <Application>Microsoft Office PowerPoint</Application>
  <PresentationFormat>Skjermfremvisning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Silk</vt:lpstr>
      <vt:lpstr>Å skrive en tekst…</vt:lpstr>
      <vt:lpstr>Å skrive</vt:lpstr>
      <vt:lpstr>Å skrive</vt:lpstr>
      <vt:lpstr>Å skrive</vt:lpstr>
      <vt:lpstr>Å skrive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 skrive en tekst…</dc:title>
  <dc:creator>Hjemme</dc:creator>
  <cp:lastModifiedBy>Hjemme</cp:lastModifiedBy>
  <cp:revision>10</cp:revision>
  <dcterms:created xsi:type="dcterms:W3CDTF">2013-09-24T18:20:39Z</dcterms:created>
  <dcterms:modified xsi:type="dcterms:W3CDTF">2013-09-24T19:05:04Z</dcterms:modified>
</cp:coreProperties>
</file>