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tel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22" name="Undertittel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nb-NO" smtClean="0"/>
              <a:t>Klikk for å redigere undertittelstil i malen</a:t>
            </a:r>
            <a:endParaRPr kumimoji="0" lang="en-US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A8E819-FCDF-4A1E-9259-CD8E0DEA7967}" type="datetimeFigureOut">
              <a:rPr lang="nb-NO" smtClean="0"/>
              <a:t>20.10.2014</a:t>
            </a:fld>
            <a:endParaRPr lang="nb-NO"/>
          </a:p>
        </p:txBody>
      </p:sp>
      <p:sp>
        <p:nvSpPr>
          <p:cNvPr id="20" name="Plassholder for bunntekst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b-NO"/>
          </a:p>
        </p:txBody>
      </p:sp>
      <p:sp>
        <p:nvSpPr>
          <p:cNvPr id="10" name="Plassholder for lysbilde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BE9D62-2B20-49A1-BE1D-189716A40FD6}" type="slidenum">
              <a:rPr lang="nb-NO" smtClean="0"/>
              <a:t>‹#›</a:t>
            </a:fld>
            <a:endParaRPr lang="nb-NO"/>
          </a:p>
        </p:txBody>
      </p:sp>
      <p:sp>
        <p:nvSpPr>
          <p:cNvPr id="8" name="Ellips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A8E819-FCDF-4A1E-9259-CD8E0DEA7967}" type="datetimeFigureOut">
              <a:rPr lang="nb-NO" smtClean="0"/>
              <a:t>20.10.2014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BE9D62-2B20-49A1-BE1D-189716A40FD6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A8E819-FCDF-4A1E-9259-CD8E0DEA7967}" type="datetimeFigureOut">
              <a:rPr lang="nb-NO" smtClean="0"/>
              <a:t>20.10.2014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BE9D62-2B20-49A1-BE1D-189716A40FD6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A8E819-FCDF-4A1E-9259-CD8E0DEA7967}" type="datetimeFigureOut">
              <a:rPr lang="nb-NO" smtClean="0"/>
              <a:t>20.10.2014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BE9D62-2B20-49A1-BE1D-189716A40FD6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A8E819-FCDF-4A1E-9259-CD8E0DEA7967}" type="datetimeFigureOut">
              <a:rPr lang="nb-NO" smtClean="0"/>
              <a:t>20.10.2014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BE9D62-2B20-49A1-BE1D-189716A40FD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Rektangel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A8E819-FCDF-4A1E-9259-CD8E0DEA7967}" type="datetimeFigureOut">
              <a:rPr lang="nb-NO" smtClean="0"/>
              <a:t>20.10.2014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BE9D62-2B20-49A1-BE1D-189716A40FD6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  <p:sp>
        <p:nvSpPr>
          <p:cNvPr id="5" name="Plassholder for innhold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A8E819-FCDF-4A1E-9259-CD8E0DEA7967}" type="datetimeFigureOut">
              <a:rPr lang="nb-NO" smtClean="0"/>
              <a:t>20.10.2014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BE9D62-2B20-49A1-BE1D-189716A40FD6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A8E819-FCDF-4A1E-9259-CD8E0DEA7967}" type="datetimeFigureOut">
              <a:rPr lang="nb-NO" smtClean="0"/>
              <a:t>20.10.2014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BE9D62-2B20-49A1-BE1D-189716A40FD6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A8E819-FCDF-4A1E-9259-CD8E0DEA7967}" type="datetimeFigureOut">
              <a:rPr lang="nb-NO" smtClean="0"/>
              <a:t>20.10.2014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BE9D62-2B20-49A1-BE1D-189716A40FD6}" type="slidenum">
              <a:rPr lang="nb-NO" smtClean="0"/>
              <a:t>‹#›</a:t>
            </a:fld>
            <a:endParaRPr lang="nb-NO"/>
          </a:p>
        </p:txBody>
      </p:sp>
      <p:sp>
        <p:nvSpPr>
          <p:cNvPr id="6" name="Rektangel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A8E819-FCDF-4A1E-9259-CD8E0DEA7967}" type="datetimeFigureOut">
              <a:rPr lang="nb-NO" smtClean="0"/>
              <a:t>20.10.2014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BE9D62-2B20-49A1-BE1D-189716A40FD6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A8E819-FCDF-4A1E-9259-CD8E0DEA7967}" type="datetimeFigureOut">
              <a:rPr lang="nb-NO" smtClean="0"/>
              <a:t>20.10.2014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BE9D62-2B20-49A1-BE1D-189716A40FD6}" type="slidenum">
              <a:rPr lang="nb-NO" smtClean="0"/>
              <a:t>‹#›</a:t>
            </a:fld>
            <a:endParaRPr lang="nb-NO"/>
          </a:p>
        </p:txBody>
      </p:sp>
      <p:sp>
        <p:nvSpPr>
          <p:cNvPr id="8" name="Rektangel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nb-NO" smtClean="0"/>
              <a:t>Klikk ikonet for å legge til et bilde</a:t>
            </a:r>
            <a:endParaRPr kumimoji="0" lang="en-US" dirty="0"/>
          </a:p>
        </p:txBody>
      </p:sp>
      <p:sp>
        <p:nvSpPr>
          <p:cNvPr id="9" name="Pros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os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ktor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Smultring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ktangel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Plassholder for tittel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9" name="Plassholder for teks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  <a:p>
            <a:pPr lvl="1" eaLnBrk="1" latinLnBrk="0" hangingPunct="1"/>
            <a:r>
              <a:rPr kumimoji="0" lang="nb-NO" smtClean="0"/>
              <a:t>Andre nivå</a:t>
            </a:r>
          </a:p>
          <a:p>
            <a:pPr lvl="2" eaLnBrk="1" latinLnBrk="0" hangingPunct="1"/>
            <a:r>
              <a:rPr kumimoji="0" lang="nb-NO" smtClean="0"/>
              <a:t>Tredje nivå</a:t>
            </a:r>
          </a:p>
          <a:p>
            <a:pPr lvl="3" eaLnBrk="1" latinLnBrk="0" hangingPunct="1"/>
            <a:r>
              <a:rPr kumimoji="0" lang="nb-NO" smtClean="0"/>
              <a:t>Fjerde nivå</a:t>
            </a:r>
          </a:p>
          <a:p>
            <a:pPr lvl="4" eaLnBrk="1" latinLnBrk="0" hangingPunct="1"/>
            <a:r>
              <a:rPr kumimoji="0" lang="nb-NO" smtClean="0"/>
              <a:t>Femte nivå</a:t>
            </a:r>
            <a:endParaRPr kumimoji="0" lang="en-US"/>
          </a:p>
        </p:txBody>
      </p:sp>
      <p:sp>
        <p:nvSpPr>
          <p:cNvPr id="24" name="Plassholder for dato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5A8E819-FCDF-4A1E-9259-CD8E0DEA7967}" type="datetimeFigureOut">
              <a:rPr lang="nb-NO" smtClean="0"/>
              <a:t>20.10.2014</a:t>
            </a:fld>
            <a:endParaRPr lang="nb-NO"/>
          </a:p>
        </p:txBody>
      </p:sp>
      <p:sp>
        <p:nvSpPr>
          <p:cNvPr id="10" name="Plassholder for bunntekst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nb-NO"/>
          </a:p>
        </p:txBody>
      </p:sp>
      <p:sp>
        <p:nvSpPr>
          <p:cNvPr id="22" name="Plassholder for lysbildenumm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7BE9D62-2B20-49A1-BE1D-189716A40FD6}" type="slidenum">
              <a:rPr lang="nb-NO" smtClean="0"/>
              <a:t>‹#›</a:t>
            </a:fld>
            <a:endParaRPr lang="nb-NO"/>
          </a:p>
        </p:txBody>
      </p:sp>
      <p:sp>
        <p:nvSpPr>
          <p:cNvPr id="15" name="Rektangel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3568" y="1556792"/>
            <a:ext cx="7772400" cy="1470025"/>
          </a:xfrm>
        </p:spPr>
        <p:txBody>
          <a:bodyPr/>
          <a:lstStyle/>
          <a:p>
            <a:r>
              <a:rPr lang="nb-NO" dirty="0" smtClean="0"/>
              <a:t>Setningsskjema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2924944"/>
            <a:ext cx="6400800" cy="2713856"/>
          </a:xfrm>
        </p:spPr>
        <p:txBody>
          <a:bodyPr>
            <a:normAutofit/>
          </a:bodyPr>
          <a:lstStyle/>
          <a:p>
            <a:r>
              <a:rPr lang="nb-NO" dirty="0" smtClean="0"/>
              <a:t>For…</a:t>
            </a:r>
          </a:p>
          <a:p>
            <a:r>
              <a:rPr lang="nb-NO" dirty="0"/>
              <a:t>h</a:t>
            </a:r>
            <a:r>
              <a:rPr lang="nb-NO" dirty="0" smtClean="0"/>
              <a:t>elsetninger og leddsetninger</a:t>
            </a:r>
          </a:p>
          <a:p>
            <a:endParaRPr lang="nb-NO" dirty="0" smtClean="0"/>
          </a:p>
          <a:p>
            <a:r>
              <a:rPr lang="nb-NO" dirty="0" smtClean="0"/>
              <a:t>En hjelp når vi skal jobbe </a:t>
            </a:r>
          </a:p>
          <a:p>
            <a:r>
              <a:rPr lang="nb-NO" dirty="0" smtClean="0"/>
              <a:t>med ordstilling i setninger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190550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Setninger på norsk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000" dirty="0" smtClean="0"/>
              <a:t>På norsk kan vi dele setninger inn i helsetninger og leddsetninger</a:t>
            </a:r>
          </a:p>
          <a:p>
            <a:endParaRPr lang="nb-NO" sz="2000" dirty="0" smtClean="0"/>
          </a:p>
          <a:p>
            <a:r>
              <a:rPr lang="nb-NO" sz="2000" dirty="0" smtClean="0"/>
              <a:t>Norsk er et SVO språk</a:t>
            </a:r>
          </a:p>
          <a:p>
            <a:endParaRPr lang="nb-NO" sz="2000" dirty="0" smtClean="0"/>
          </a:p>
          <a:p>
            <a:r>
              <a:rPr lang="nb-NO" sz="2000" dirty="0" smtClean="0"/>
              <a:t>Dette vil i at vi normalt starter en fortellende helsetning med et subjekt (S) , verbalet (v) kommer på plass </a:t>
            </a:r>
            <a:r>
              <a:rPr lang="nb-NO" sz="2000" dirty="0" err="1" smtClean="0"/>
              <a:t>nr</a:t>
            </a:r>
            <a:r>
              <a:rPr lang="nb-NO" sz="2000" dirty="0" smtClean="0"/>
              <a:t> 2 og til slutt objektet.</a:t>
            </a:r>
          </a:p>
          <a:p>
            <a:r>
              <a:rPr lang="nb-NO" sz="2000" dirty="0" smtClean="0"/>
              <a:t>Eksempel:</a:t>
            </a:r>
          </a:p>
          <a:p>
            <a:r>
              <a:rPr lang="nb-NO" sz="2000" dirty="0" smtClean="0"/>
              <a:t>Vi (S) leser (v)en bok.(O)</a:t>
            </a:r>
          </a:p>
          <a:p>
            <a:endParaRPr lang="nb-NO" sz="2000" dirty="0" smtClean="0"/>
          </a:p>
          <a:p>
            <a:r>
              <a:rPr lang="nb-NO" sz="2000" dirty="0" smtClean="0"/>
              <a:t>For deg som trener mot Norskprøver:</a:t>
            </a:r>
            <a:endParaRPr lang="nb-NO" sz="2000" dirty="0"/>
          </a:p>
          <a:p>
            <a:r>
              <a:rPr lang="nb-NO" sz="2000" dirty="0" smtClean="0"/>
              <a:t>(Denne</a:t>
            </a:r>
            <a:r>
              <a:rPr lang="nb-NO" sz="2000" i="1" dirty="0" smtClean="0"/>
              <a:t> Youtube </a:t>
            </a:r>
            <a:r>
              <a:rPr lang="nb-NO" sz="2000" dirty="0" smtClean="0"/>
              <a:t>- filmen er tilpasset B1 nivå).</a:t>
            </a:r>
            <a:endParaRPr lang="nb-NO" sz="2000" dirty="0"/>
          </a:p>
        </p:txBody>
      </p:sp>
    </p:spTree>
    <p:extLst>
      <p:ext uri="{BB962C8B-B14F-4D97-AF65-F5344CB8AC3E}">
        <p14:creationId xmlns:p14="http://schemas.microsoft.com/office/powerpoint/2010/main" val="3970167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Skjema for helsetninger</a:t>
            </a:r>
            <a:endParaRPr lang="nb-NO" dirty="0"/>
          </a:p>
        </p:txBody>
      </p:sp>
      <p:graphicFrame>
        <p:nvGraphicFramePr>
          <p:cNvPr id="4" name="Plassholder for inn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3350250"/>
              </p:ext>
            </p:extLst>
          </p:nvPr>
        </p:nvGraphicFramePr>
        <p:xfrm>
          <a:off x="467544" y="1268760"/>
          <a:ext cx="8229600" cy="4866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8576"/>
                <a:gridCol w="1069776"/>
                <a:gridCol w="2448272"/>
                <a:gridCol w="967056"/>
                <a:gridCol w="1645920"/>
              </a:tblGrid>
              <a:tr h="370840">
                <a:tc>
                  <a:txBody>
                    <a:bodyPr/>
                    <a:lstStyle/>
                    <a:p>
                      <a:r>
                        <a:rPr lang="nb-NO" sz="1600" dirty="0" smtClean="0"/>
                        <a:t>Forfelt</a:t>
                      </a:r>
                    </a:p>
                    <a:p>
                      <a:r>
                        <a:rPr lang="nb-NO" sz="1600" dirty="0" smtClean="0"/>
                        <a:t>(Subjekt / Adv)</a:t>
                      </a:r>
                      <a:endParaRPr lang="nb-N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600" dirty="0" smtClean="0"/>
                        <a:t>Verb1</a:t>
                      </a:r>
                      <a:endParaRPr lang="nb-N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600" dirty="0" smtClean="0"/>
                        <a:t>Midtfelt</a:t>
                      </a:r>
                      <a:br>
                        <a:rPr lang="nb-NO" sz="1600" dirty="0" smtClean="0"/>
                      </a:br>
                      <a:r>
                        <a:rPr lang="nb-NO" sz="1600" dirty="0" smtClean="0"/>
                        <a:t>S/adv </a:t>
                      </a:r>
                      <a:r>
                        <a:rPr lang="nb-NO" sz="1050" dirty="0" smtClean="0"/>
                        <a:t>(ikke, aldri, alltid, gjerne..)</a:t>
                      </a:r>
                      <a:endParaRPr lang="nb-NO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600" dirty="0" smtClean="0"/>
                        <a:t>Verb2</a:t>
                      </a:r>
                      <a:endParaRPr lang="nb-N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600" dirty="0" smtClean="0"/>
                        <a:t>Sluttfelt</a:t>
                      </a:r>
                    </a:p>
                    <a:p>
                      <a:r>
                        <a:rPr lang="nb-NO" sz="1600" dirty="0" smtClean="0"/>
                        <a:t>Objekt/ Adv</a:t>
                      </a:r>
                      <a:endParaRPr lang="nb-NO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sz="1600" dirty="0" smtClean="0"/>
                        <a:t>Hun </a:t>
                      </a:r>
                      <a:endParaRPr lang="nb-N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600" dirty="0" smtClean="0"/>
                        <a:t>leser.</a:t>
                      </a:r>
                      <a:endParaRPr lang="nb-N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sz="1600" dirty="0" smtClean="0"/>
                        <a:t>Han</a:t>
                      </a:r>
                      <a:endParaRPr lang="nb-N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600" dirty="0" smtClean="0"/>
                        <a:t>leser </a:t>
                      </a:r>
                      <a:endParaRPr lang="nb-N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600" dirty="0" smtClean="0"/>
                        <a:t>ei bok.</a:t>
                      </a:r>
                      <a:endParaRPr lang="nb-NO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sz="1600" dirty="0" smtClean="0"/>
                        <a:t>Vi</a:t>
                      </a:r>
                      <a:endParaRPr lang="nb-N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600" dirty="0" smtClean="0"/>
                        <a:t>skal</a:t>
                      </a:r>
                      <a:endParaRPr lang="nb-N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600" dirty="0" smtClean="0"/>
                        <a:t>lese</a:t>
                      </a:r>
                      <a:endParaRPr lang="nb-N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600" dirty="0" smtClean="0"/>
                        <a:t>ei bok.</a:t>
                      </a:r>
                      <a:endParaRPr lang="nb-NO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sz="1600" dirty="0" smtClean="0"/>
                        <a:t>Han</a:t>
                      </a:r>
                      <a:endParaRPr lang="nb-N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600" dirty="0" smtClean="0"/>
                        <a:t>skal </a:t>
                      </a:r>
                      <a:endParaRPr lang="nb-N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600" dirty="0" smtClean="0"/>
                        <a:t>ikke</a:t>
                      </a:r>
                      <a:endParaRPr lang="nb-N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600" dirty="0" smtClean="0"/>
                        <a:t>lese</a:t>
                      </a:r>
                      <a:endParaRPr lang="nb-N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600" dirty="0" smtClean="0"/>
                        <a:t>ei bok.</a:t>
                      </a:r>
                      <a:endParaRPr lang="nb-NO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sz="1600" dirty="0" smtClean="0"/>
                        <a:t>De</a:t>
                      </a:r>
                      <a:endParaRPr lang="nb-N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600" dirty="0" smtClean="0"/>
                        <a:t>leser</a:t>
                      </a:r>
                      <a:endParaRPr lang="nb-N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600" dirty="0" smtClean="0"/>
                        <a:t>ei bok i</a:t>
                      </a:r>
                      <a:r>
                        <a:rPr lang="nb-NO" sz="1600" baseline="0" dirty="0" smtClean="0"/>
                        <a:t> dag.</a:t>
                      </a:r>
                      <a:endParaRPr lang="nb-NO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sz="1600" dirty="0" smtClean="0"/>
                        <a:t>Hun</a:t>
                      </a:r>
                      <a:r>
                        <a:rPr lang="nb-NO" sz="1600" baseline="0" dirty="0" smtClean="0"/>
                        <a:t> </a:t>
                      </a:r>
                      <a:endParaRPr lang="nb-N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600" dirty="0" smtClean="0"/>
                        <a:t>leser</a:t>
                      </a:r>
                      <a:endParaRPr lang="nb-N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600" dirty="0" smtClean="0"/>
                        <a:t>ei bok i</a:t>
                      </a:r>
                      <a:r>
                        <a:rPr lang="nb-NO" sz="1600" baseline="0" dirty="0" smtClean="0"/>
                        <a:t> dag.</a:t>
                      </a:r>
                      <a:endParaRPr lang="nb-NO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sz="1600" dirty="0" smtClean="0"/>
                        <a:t>I</a:t>
                      </a:r>
                      <a:r>
                        <a:rPr lang="nb-NO" sz="1600" baseline="0" dirty="0" smtClean="0"/>
                        <a:t> </a:t>
                      </a:r>
                      <a:r>
                        <a:rPr lang="nb-NO" sz="1600" dirty="0" smtClean="0"/>
                        <a:t>dag </a:t>
                      </a:r>
                      <a:endParaRPr lang="nb-N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600" dirty="0" smtClean="0"/>
                        <a:t>leser</a:t>
                      </a:r>
                      <a:endParaRPr lang="nb-N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600" dirty="0" smtClean="0"/>
                        <a:t>hun </a:t>
                      </a:r>
                      <a:r>
                        <a:rPr lang="nb-NO" sz="1600" b="1" i="1" dirty="0" smtClean="0"/>
                        <a:t>ikke</a:t>
                      </a:r>
                      <a:endParaRPr lang="nb-NO" sz="16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600" dirty="0" smtClean="0"/>
                        <a:t>ei bok.</a:t>
                      </a:r>
                      <a:endParaRPr lang="nb-NO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sz="1600" dirty="0" smtClean="0"/>
                        <a:t>Fordi han hadde vondt i ei tann,</a:t>
                      </a:r>
                      <a:endParaRPr lang="nb-N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600" dirty="0" smtClean="0"/>
                        <a:t>gikk</a:t>
                      </a:r>
                      <a:endParaRPr lang="nb-N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600" dirty="0" smtClean="0"/>
                        <a:t>han</a:t>
                      </a:r>
                      <a:endParaRPr lang="nb-N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600" dirty="0" smtClean="0"/>
                        <a:t>til tannlegen.</a:t>
                      </a:r>
                      <a:endParaRPr lang="nb-NO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sz="1600" dirty="0" smtClean="0"/>
                        <a:t>Vi</a:t>
                      </a:r>
                      <a:endParaRPr lang="nb-N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600" dirty="0" smtClean="0"/>
                        <a:t>pleier</a:t>
                      </a:r>
                      <a:endParaRPr lang="nb-N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600" dirty="0" smtClean="0"/>
                        <a:t>å gå</a:t>
                      </a:r>
                      <a:endParaRPr lang="nb-N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600" dirty="0" smtClean="0"/>
                        <a:t>til skolen.</a:t>
                      </a:r>
                      <a:endParaRPr lang="nb-NO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sz="1600" dirty="0" smtClean="0"/>
                        <a:t>Per</a:t>
                      </a:r>
                      <a:endParaRPr lang="nb-N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600" dirty="0" smtClean="0"/>
                        <a:t>snakker </a:t>
                      </a:r>
                      <a:endParaRPr lang="nb-N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600" dirty="0" smtClean="0"/>
                        <a:t>aldri</a:t>
                      </a:r>
                      <a:endParaRPr lang="nb-N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600" dirty="0" smtClean="0"/>
                        <a:t>om sykdom.</a:t>
                      </a:r>
                      <a:endParaRPr lang="nb-NO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sz="1600" dirty="0" smtClean="0"/>
                        <a:t>Dersom det blir snø,</a:t>
                      </a:r>
                      <a:endParaRPr lang="nb-N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600" dirty="0" smtClean="0"/>
                        <a:t>reiser</a:t>
                      </a:r>
                      <a:endParaRPr lang="nb-N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600" b="1" i="1" dirty="0" smtClean="0"/>
                        <a:t>ikke</a:t>
                      </a:r>
                      <a:r>
                        <a:rPr lang="nb-NO" sz="1600" dirty="0" smtClean="0"/>
                        <a:t> Laila</a:t>
                      </a:r>
                      <a:endParaRPr lang="nb-N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600" dirty="0" smtClean="0"/>
                        <a:t>til Oslo i dag.</a:t>
                      </a:r>
                      <a:endParaRPr lang="nb-NO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8828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403648" y="0"/>
            <a:ext cx="7498080" cy="1143000"/>
          </a:xfrm>
        </p:spPr>
        <p:txBody>
          <a:bodyPr>
            <a:normAutofit/>
          </a:bodyPr>
          <a:lstStyle/>
          <a:p>
            <a:r>
              <a:rPr lang="nb-NO" dirty="0" smtClean="0"/>
              <a:t>Skjema for helsetninger</a:t>
            </a:r>
            <a:endParaRPr lang="nb-NO" dirty="0"/>
          </a:p>
        </p:txBody>
      </p:sp>
      <p:sp>
        <p:nvSpPr>
          <p:cNvPr id="5" name="Plassholder for innhold 4"/>
          <p:cNvSpPr>
            <a:spLocks noGrp="1"/>
          </p:cNvSpPr>
          <p:nvPr>
            <p:ph idx="1"/>
          </p:nvPr>
        </p:nvSpPr>
        <p:spPr>
          <a:xfrm>
            <a:off x="1115616" y="3212976"/>
            <a:ext cx="7498080" cy="3072408"/>
          </a:xfrm>
        </p:spPr>
        <p:txBody>
          <a:bodyPr>
            <a:normAutofit lnSpcReduction="10000"/>
          </a:bodyPr>
          <a:lstStyle/>
          <a:p>
            <a:r>
              <a:rPr lang="nb-NO" sz="1800" b="1" dirty="0" smtClean="0"/>
              <a:t>Forfelt</a:t>
            </a:r>
            <a:r>
              <a:rPr lang="nb-NO" sz="1800" dirty="0" smtClean="0"/>
              <a:t>: Dette er plassen for subjekt, et tidsuttrykk eller et stedsutrykk.</a:t>
            </a:r>
          </a:p>
          <a:p>
            <a:r>
              <a:rPr lang="nb-NO" sz="1800" b="1" dirty="0" smtClean="0"/>
              <a:t>V1-felte</a:t>
            </a:r>
            <a:r>
              <a:rPr lang="nb-NO" sz="1800" dirty="0" smtClean="0"/>
              <a:t>t: Her plasserer vi det bøyde verbet; presens eller preteritum</a:t>
            </a:r>
          </a:p>
          <a:p>
            <a:r>
              <a:rPr lang="nb-NO" sz="1800" b="1" dirty="0" smtClean="0"/>
              <a:t>Midtfeltet</a:t>
            </a:r>
            <a:r>
              <a:rPr lang="nb-NO" sz="1800" dirty="0" smtClean="0"/>
              <a:t>: Subjektet kan stå i midtfeltet dersom det står et tidsuttrykk eller et stedsutrykk i forfeltet. I midtfeltet finner vi og setningsadverbialer som </a:t>
            </a:r>
            <a:r>
              <a:rPr lang="nb-NO" sz="1800" i="1" dirty="0" smtClean="0"/>
              <a:t>ikke, aldri, alltid, gjerne.</a:t>
            </a:r>
          </a:p>
          <a:p>
            <a:r>
              <a:rPr lang="nb-NO" sz="1800" b="1" dirty="0" smtClean="0"/>
              <a:t>V2 feltet: </a:t>
            </a:r>
            <a:r>
              <a:rPr lang="nb-NO" sz="1800" dirty="0" smtClean="0"/>
              <a:t>Det infinitte verbet står her. (Infinitiv eller perfektum partisipp).</a:t>
            </a:r>
          </a:p>
          <a:p>
            <a:r>
              <a:rPr lang="nb-NO" sz="1800" b="1" dirty="0" smtClean="0"/>
              <a:t>Sluttfelt</a:t>
            </a:r>
            <a:r>
              <a:rPr lang="nb-NO" sz="1800" dirty="0" smtClean="0"/>
              <a:t>: Her står objektet, stedsuttrykk og tidsuttrykk. Tid kommer til slutt. Indirekte objekt kommer foran direkte objekt. </a:t>
            </a:r>
            <a:br>
              <a:rPr lang="nb-NO" sz="1800" dirty="0" smtClean="0"/>
            </a:br>
            <a:r>
              <a:rPr lang="nb-NO" sz="1800" dirty="0" smtClean="0"/>
              <a:t>(Eksempel: Hun gav </a:t>
            </a:r>
            <a:r>
              <a:rPr lang="nb-NO" sz="1800" b="1" i="1" dirty="0" smtClean="0"/>
              <a:t>mannen sin </a:t>
            </a:r>
            <a:r>
              <a:rPr lang="nb-NO" sz="1800" dirty="0" smtClean="0"/>
              <a:t>en telefon). </a:t>
            </a:r>
            <a:br>
              <a:rPr lang="nb-NO" sz="1800" dirty="0" smtClean="0"/>
            </a:br>
            <a:r>
              <a:rPr lang="nb-NO" sz="1800" dirty="0" smtClean="0"/>
              <a:t>- </a:t>
            </a:r>
            <a:r>
              <a:rPr lang="nb-NO" sz="1800" i="1" dirty="0" smtClean="0"/>
              <a:t>mannen sin </a:t>
            </a:r>
            <a:r>
              <a:rPr lang="nb-NO" sz="1800" dirty="0" smtClean="0"/>
              <a:t>= indirekte objekt.</a:t>
            </a:r>
          </a:p>
          <a:p>
            <a:endParaRPr lang="nb-NO" sz="1800" dirty="0" smtClean="0"/>
          </a:p>
          <a:p>
            <a:endParaRPr lang="nb-NO" sz="2400" dirty="0"/>
          </a:p>
        </p:txBody>
      </p:sp>
      <p:graphicFrame>
        <p:nvGraphicFramePr>
          <p:cNvPr id="6" name="Tabell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5856511"/>
              </p:ext>
            </p:extLst>
          </p:nvPr>
        </p:nvGraphicFramePr>
        <p:xfrm>
          <a:off x="899592" y="1052736"/>
          <a:ext cx="7560840" cy="193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68"/>
                <a:gridCol w="864098"/>
                <a:gridCol w="1800200"/>
                <a:gridCol w="1080120"/>
                <a:gridCol w="2304254"/>
              </a:tblGrid>
              <a:tr h="370840">
                <a:tc>
                  <a:txBody>
                    <a:bodyPr/>
                    <a:lstStyle/>
                    <a:p>
                      <a:r>
                        <a:rPr lang="nb-NO" sz="1400" dirty="0" smtClean="0"/>
                        <a:t>Forfelt</a:t>
                      </a:r>
                    </a:p>
                    <a:p>
                      <a:r>
                        <a:rPr lang="nb-NO" sz="1400" dirty="0" smtClean="0"/>
                        <a:t>(Subjekt / Adv)</a:t>
                      </a:r>
                      <a:endParaRPr lang="nb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400" dirty="0" smtClean="0"/>
                        <a:t>Verb1</a:t>
                      </a:r>
                      <a:endParaRPr lang="nb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400" dirty="0" smtClean="0"/>
                        <a:t>Midtfelt</a:t>
                      </a:r>
                      <a:br>
                        <a:rPr lang="nb-NO" sz="1400" dirty="0" smtClean="0"/>
                      </a:br>
                      <a:r>
                        <a:rPr lang="nb-NO" sz="1400" dirty="0" smtClean="0"/>
                        <a:t>S/adv </a:t>
                      </a:r>
                      <a:r>
                        <a:rPr lang="nb-NO" sz="1000" dirty="0" smtClean="0"/>
                        <a:t>(ikke, aldri, alltid, gjerne..)</a:t>
                      </a:r>
                      <a:endParaRPr lang="nb-NO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400" dirty="0" smtClean="0"/>
                        <a:t>Verb2</a:t>
                      </a:r>
                      <a:endParaRPr lang="nb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400" dirty="0" smtClean="0"/>
                        <a:t>Sluttfelt</a:t>
                      </a:r>
                    </a:p>
                    <a:p>
                      <a:r>
                        <a:rPr lang="nb-NO" sz="1400" dirty="0" smtClean="0"/>
                        <a:t>Objekt/ Adv</a:t>
                      </a:r>
                      <a:endParaRPr lang="nb-NO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sz="1400" dirty="0" smtClean="0"/>
                        <a:t>Vi</a:t>
                      </a:r>
                      <a:endParaRPr lang="nb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400" dirty="0" smtClean="0"/>
                        <a:t>skal</a:t>
                      </a:r>
                      <a:endParaRPr lang="nb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400" dirty="0" smtClean="0"/>
                        <a:t>lese</a:t>
                      </a:r>
                      <a:endParaRPr lang="nb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400" dirty="0" smtClean="0"/>
                        <a:t>ei bok.</a:t>
                      </a:r>
                      <a:endParaRPr lang="nb-NO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sz="1400" dirty="0" smtClean="0"/>
                        <a:t>Hun</a:t>
                      </a:r>
                      <a:endParaRPr lang="nb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400" dirty="0" smtClean="0"/>
                        <a:t>gav</a:t>
                      </a:r>
                      <a:endParaRPr lang="nb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400" b="1" i="1" dirty="0" smtClean="0"/>
                        <a:t>mannen</a:t>
                      </a:r>
                      <a:r>
                        <a:rPr lang="nb-NO" sz="1400" b="1" i="1" baseline="0" dirty="0" smtClean="0"/>
                        <a:t> sin </a:t>
                      </a:r>
                      <a:r>
                        <a:rPr lang="nb-NO" sz="1400" baseline="0" dirty="0" smtClean="0"/>
                        <a:t>en ny telefon.</a:t>
                      </a:r>
                      <a:endParaRPr lang="nb-NO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sz="1400" dirty="0" smtClean="0"/>
                        <a:t>De</a:t>
                      </a:r>
                      <a:endParaRPr lang="nb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400" dirty="0" smtClean="0"/>
                        <a:t>gav</a:t>
                      </a:r>
                      <a:endParaRPr lang="nb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400" dirty="0" smtClean="0"/>
                        <a:t>alltid</a:t>
                      </a:r>
                      <a:endParaRPr lang="nb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400" b="1" i="1" dirty="0" smtClean="0"/>
                        <a:t>barna</a:t>
                      </a:r>
                      <a:r>
                        <a:rPr lang="nb-NO" sz="1400" b="1" i="1" baseline="0" dirty="0" smtClean="0"/>
                        <a:t> sine </a:t>
                      </a:r>
                      <a:r>
                        <a:rPr lang="nb-NO" sz="1400" baseline="0" dirty="0" smtClean="0"/>
                        <a:t>bøker i bursdags-gaver.</a:t>
                      </a:r>
                      <a:endParaRPr lang="nb-NO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718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Skjema for leddsetninger</a:t>
            </a:r>
            <a:endParaRPr lang="nb-NO" dirty="0"/>
          </a:p>
        </p:txBody>
      </p:sp>
      <p:sp>
        <p:nvSpPr>
          <p:cNvPr id="5" name="Plassholder for innhold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t"/>
            <a:endParaRPr lang="nb-NO" sz="2400" b="1" dirty="0" smtClean="0"/>
          </a:p>
          <a:p>
            <a:pPr fontAlgn="t"/>
            <a:endParaRPr lang="nb-NO" sz="2400" b="1" dirty="0"/>
          </a:p>
          <a:p>
            <a:pPr fontAlgn="t"/>
            <a:endParaRPr lang="nb-NO" sz="2400" b="1" dirty="0" smtClean="0"/>
          </a:p>
          <a:p>
            <a:pPr fontAlgn="t"/>
            <a:endParaRPr lang="nb-NO" sz="2400" b="1" dirty="0"/>
          </a:p>
          <a:p>
            <a:pPr fontAlgn="t"/>
            <a:endParaRPr lang="nb-NO" sz="2400" b="1" dirty="0" smtClean="0"/>
          </a:p>
          <a:p>
            <a:pPr fontAlgn="t"/>
            <a:endParaRPr lang="nb-NO" sz="2400" b="1" dirty="0"/>
          </a:p>
          <a:p>
            <a:pPr fontAlgn="t"/>
            <a:endParaRPr lang="nb-NO" sz="2400" b="1" dirty="0" smtClean="0"/>
          </a:p>
          <a:p>
            <a:pPr fontAlgn="t"/>
            <a:endParaRPr lang="nb-NO" sz="2400" b="1" dirty="0"/>
          </a:p>
          <a:p>
            <a:pPr fontAlgn="t"/>
            <a:endParaRPr lang="nb-NO" sz="2400" b="1" dirty="0" smtClean="0"/>
          </a:p>
          <a:p>
            <a:pPr fontAlgn="t"/>
            <a:endParaRPr lang="nb-NO" sz="2400" b="1" dirty="0"/>
          </a:p>
          <a:p>
            <a:pPr fontAlgn="t"/>
            <a:endParaRPr lang="nb-NO" sz="2400" b="1" dirty="0" smtClean="0"/>
          </a:p>
          <a:p>
            <a:pPr fontAlgn="t"/>
            <a:endParaRPr lang="nb-NO" sz="2400" b="1" dirty="0"/>
          </a:p>
          <a:p>
            <a:pPr fontAlgn="t"/>
            <a:endParaRPr lang="nb-NO" sz="2400" b="1" dirty="0" smtClean="0"/>
          </a:p>
          <a:p>
            <a:pPr fontAlgn="t"/>
            <a:endParaRPr lang="nb-NO" sz="2400" b="1" dirty="0"/>
          </a:p>
          <a:p>
            <a:pPr fontAlgn="t"/>
            <a:endParaRPr lang="nb-NO" sz="2400" b="1" dirty="0" smtClean="0"/>
          </a:p>
          <a:p>
            <a:pPr fontAlgn="t"/>
            <a:endParaRPr lang="nb-NO" sz="2400" b="1" dirty="0"/>
          </a:p>
          <a:p>
            <a:pPr fontAlgn="t"/>
            <a:endParaRPr lang="nb-NO" sz="2400" b="1" dirty="0" smtClean="0"/>
          </a:p>
          <a:p>
            <a:pPr fontAlgn="t"/>
            <a:endParaRPr lang="nb-NO" sz="2400" b="1" dirty="0"/>
          </a:p>
          <a:p>
            <a:pPr fontAlgn="t"/>
            <a:endParaRPr lang="nb-NO" sz="2400" b="1" dirty="0" smtClean="0"/>
          </a:p>
          <a:p>
            <a:pPr fontAlgn="t"/>
            <a:endParaRPr lang="nb-NO" sz="2400" b="1" dirty="0"/>
          </a:p>
          <a:p>
            <a:pPr fontAlgn="t"/>
            <a:endParaRPr lang="nb-NO" sz="2400" b="1" dirty="0" smtClean="0"/>
          </a:p>
          <a:p>
            <a:pPr fontAlgn="t"/>
            <a:endParaRPr lang="nb-NO" sz="2400" b="1" dirty="0"/>
          </a:p>
          <a:p>
            <a:pPr fontAlgn="t"/>
            <a:endParaRPr lang="nb-NO" sz="2400" b="1" dirty="0" smtClean="0"/>
          </a:p>
          <a:p>
            <a:pPr fontAlgn="t"/>
            <a:endParaRPr lang="nb-NO" sz="2400" b="1" dirty="0"/>
          </a:p>
          <a:p>
            <a:pPr fontAlgn="t"/>
            <a:endParaRPr lang="nb-NO" sz="2400" b="1" dirty="0" smtClean="0"/>
          </a:p>
          <a:p>
            <a:pPr fontAlgn="t"/>
            <a:endParaRPr lang="nb-NO" sz="2400" b="1" dirty="0"/>
          </a:p>
          <a:p>
            <a:endParaRPr lang="nb-NO" sz="2400" dirty="0"/>
          </a:p>
        </p:txBody>
      </p:sp>
      <p:graphicFrame>
        <p:nvGraphicFramePr>
          <p:cNvPr id="6" name="Plassholder for innhold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33704926"/>
              </p:ext>
            </p:extLst>
          </p:nvPr>
        </p:nvGraphicFramePr>
        <p:xfrm>
          <a:off x="971600" y="1484784"/>
          <a:ext cx="7499352" cy="460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208"/>
                <a:gridCol w="936104"/>
                <a:gridCol w="1224136"/>
                <a:gridCol w="967120"/>
                <a:gridCol w="1249892"/>
                <a:gridCol w="1249892"/>
              </a:tblGrid>
              <a:tr h="370840">
                <a:tc>
                  <a:txBody>
                    <a:bodyPr/>
                    <a:lstStyle/>
                    <a:p>
                      <a:r>
                        <a:rPr lang="nb-NO" sz="1400" dirty="0" smtClean="0"/>
                        <a:t>Forbinder-felt</a:t>
                      </a:r>
                      <a:endParaRPr lang="nb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400" dirty="0" smtClean="0"/>
                        <a:t>Subjekt</a:t>
                      </a:r>
                      <a:endParaRPr lang="nb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400" dirty="0" smtClean="0"/>
                        <a:t>Setnings-</a:t>
                      </a:r>
                      <a:br>
                        <a:rPr lang="nb-NO" sz="1400" dirty="0" smtClean="0"/>
                      </a:br>
                      <a:r>
                        <a:rPr lang="nb-NO" sz="1400" dirty="0" smtClean="0"/>
                        <a:t>adv</a:t>
                      </a:r>
                      <a:endParaRPr lang="nb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400" dirty="0" smtClean="0"/>
                        <a:t>V1</a:t>
                      </a:r>
                      <a:endParaRPr lang="nb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400" dirty="0" smtClean="0"/>
                        <a:t>V2</a:t>
                      </a:r>
                      <a:endParaRPr lang="nb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400" dirty="0" smtClean="0"/>
                        <a:t>Sluttfelt</a:t>
                      </a:r>
                      <a:endParaRPr lang="nb-NO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sz="1600" dirty="0" smtClean="0"/>
                        <a:t>Vi gikk ikke tur </a:t>
                      </a:r>
                      <a:r>
                        <a:rPr lang="nb-NO" sz="1600" b="1" dirty="0" smtClean="0">
                          <a:solidFill>
                            <a:srgbClr val="0070C0"/>
                          </a:solidFill>
                        </a:rPr>
                        <a:t>fordi</a:t>
                      </a:r>
                      <a:endParaRPr lang="nb-NO" sz="16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600" dirty="0" smtClean="0"/>
                        <a:t>det</a:t>
                      </a:r>
                      <a:endParaRPr lang="nb-N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600" dirty="0" smtClean="0"/>
                        <a:t>var</a:t>
                      </a:r>
                      <a:endParaRPr lang="nb-N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600" dirty="0" smtClean="0"/>
                        <a:t>kaldt ute.</a:t>
                      </a:r>
                      <a:endParaRPr lang="nb-NO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sz="1600" dirty="0" smtClean="0"/>
                        <a:t>Vi skal komme </a:t>
                      </a:r>
                      <a:r>
                        <a:rPr lang="nb-NO" sz="1600" b="1" dirty="0" smtClean="0">
                          <a:solidFill>
                            <a:srgbClr val="0070C0"/>
                          </a:solidFill>
                        </a:rPr>
                        <a:t>når</a:t>
                      </a:r>
                      <a:endParaRPr lang="nb-NO" sz="16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600" dirty="0" smtClean="0"/>
                        <a:t>vi</a:t>
                      </a:r>
                      <a:endParaRPr lang="nb-N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600" dirty="0" smtClean="0"/>
                        <a:t>får</a:t>
                      </a:r>
                      <a:endParaRPr lang="nb-N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600" dirty="0" smtClean="0"/>
                        <a:t>tid.</a:t>
                      </a:r>
                      <a:endParaRPr lang="nb-NO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sz="1600" dirty="0" smtClean="0"/>
                        <a:t>Han skal reise til Oslo </a:t>
                      </a:r>
                      <a:r>
                        <a:rPr lang="nb-NO" sz="1600" b="1" dirty="0" smtClean="0">
                          <a:solidFill>
                            <a:srgbClr val="0070C0"/>
                          </a:solidFill>
                        </a:rPr>
                        <a:t>dersom</a:t>
                      </a:r>
                      <a:endParaRPr lang="nb-NO" sz="16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600" dirty="0" smtClean="0"/>
                        <a:t>han</a:t>
                      </a:r>
                      <a:endParaRPr lang="nb-N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600" dirty="0" smtClean="0"/>
                        <a:t>rekker</a:t>
                      </a:r>
                      <a:endParaRPr lang="nb-N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600" dirty="0" smtClean="0"/>
                        <a:t>bussen.</a:t>
                      </a:r>
                      <a:endParaRPr lang="nb-NO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sz="1600" dirty="0" smtClean="0"/>
                        <a:t>Jeg må legge meg nå </a:t>
                      </a:r>
                      <a:r>
                        <a:rPr lang="nb-NO" sz="1600" b="1" dirty="0" smtClean="0">
                          <a:solidFill>
                            <a:srgbClr val="0070C0"/>
                          </a:solidFill>
                        </a:rPr>
                        <a:t>fordi</a:t>
                      </a:r>
                      <a:endParaRPr lang="nb-NO" sz="16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600" dirty="0" smtClean="0"/>
                        <a:t>jeg</a:t>
                      </a:r>
                      <a:endParaRPr lang="nb-N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600" dirty="0" smtClean="0"/>
                        <a:t>har</a:t>
                      </a:r>
                      <a:endParaRPr lang="nb-N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600" dirty="0" smtClean="0"/>
                        <a:t>hatt</a:t>
                      </a:r>
                      <a:endParaRPr lang="nb-N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600" dirty="0" smtClean="0"/>
                        <a:t>det travelt i dag.</a:t>
                      </a:r>
                      <a:endParaRPr lang="nb-NO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sz="1600" dirty="0" smtClean="0"/>
                        <a:t>Jeg har ikke ringt </a:t>
                      </a:r>
                      <a:r>
                        <a:rPr lang="nb-NO" sz="1600" b="1" dirty="0" smtClean="0">
                          <a:solidFill>
                            <a:srgbClr val="0070C0"/>
                          </a:solidFill>
                        </a:rPr>
                        <a:t>fordi</a:t>
                      </a:r>
                      <a:endParaRPr lang="nb-NO" sz="16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600" dirty="0" smtClean="0"/>
                        <a:t>jeg </a:t>
                      </a:r>
                      <a:endParaRPr lang="nb-N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600" dirty="0" smtClean="0"/>
                        <a:t>ikke </a:t>
                      </a:r>
                      <a:endParaRPr lang="nb-N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600" dirty="0" smtClean="0"/>
                        <a:t>har hatt</a:t>
                      </a:r>
                      <a:endParaRPr lang="nb-N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600" dirty="0" smtClean="0"/>
                        <a:t>tid.</a:t>
                      </a:r>
                      <a:endParaRPr lang="nb-NO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sz="1600" b="1" dirty="0" smtClean="0">
                          <a:solidFill>
                            <a:srgbClr val="0070C0"/>
                          </a:solidFill>
                        </a:rPr>
                        <a:t>Dersom</a:t>
                      </a:r>
                      <a:endParaRPr lang="nb-NO" sz="16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600" dirty="0" smtClean="0"/>
                        <a:t>jeg</a:t>
                      </a:r>
                      <a:endParaRPr lang="nb-N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600" dirty="0" smtClean="0"/>
                        <a:t>ikke</a:t>
                      </a:r>
                      <a:endParaRPr lang="nb-N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600" dirty="0" smtClean="0"/>
                        <a:t>kan</a:t>
                      </a:r>
                      <a:endParaRPr lang="nb-N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600" dirty="0" smtClean="0"/>
                        <a:t>komme,</a:t>
                      </a:r>
                      <a:endParaRPr lang="nb-N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600" dirty="0" smtClean="0"/>
                        <a:t>(så) ringer jeg.</a:t>
                      </a:r>
                      <a:endParaRPr lang="nb-NO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sz="1600" b="1" dirty="0" smtClean="0">
                          <a:solidFill>
                            <a:srgbClr val="0070C0"/>
                          </a:solidFill>
                        </a:rPr>
                        <a:t>Selv om</a:t>
                      </a:r>
                      <a:endParaRPr lang="nb-NO" sz="16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600" dirty="0" smtClean="0"/>
                        <a:t>jeg</a:t>
                      </a:r>
                      <a:endParaRPr lang="nb-N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600" dirty="0" smtClean="0"/>
                        <a:t>fryser,</a:t>
                      </a:r>
                      <a:endParaRPr lang="nb-N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600" dirty="0" smtClean="0"/>
                        <a:t>bruker jeg ikke lue</a:t>
                      </a:r>
                      <a:r>
                        <a:rPr lang="nb-NO" sz="1600" baseline="0" dirty="0" smtClean="0"/>
                        <a:t> og hansker.</a:t>
                      </a:r>
                      <a:endParaRPr lang="nb-NO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6249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/>
            </a:r>
            <a:br>
              <a:rPr lang="nb-NO" dirty="0" smtClean="0"/>
            </a:br>
            <a:r>
              <a:rPr lang="nb-NO" dirty="0" smtClean="0"/>
              <a:t>Skjema for leddsetning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nb-NO" sz="1800" b="1" dirty="0" smtClean="0"/>
          </a:p>
          <a:p>
            <a:r>
              <a:rPr lang="nb-NO" sz="1800" b="1" dirty="0" err="1" smtClean="0"/>
              <a:t>Forbinderfelt</a:t>
            </a:r>
            <a:r>
              <a:rPr lang="nb-NO" sz="1800" b="1" dirty="0"/>
              <a:t>: </a:t>
            </a:r>
            <a:r>
              <a:rPr lang="nb-NO" sz="1800" dirty="0" smtClean="0"/>
              <a:t>Her er det plass for subjunksjonen. Her kan vi og plassere helsetningen dersom ytringen starter med nettopp helsetning.</a:t>
            </a:r>
          </a:p>
          <a:p>
            <a:r>
              <a:rPr lang="nb-NO" sz="1800" b="1" dirty="0"/>
              <a:t>Subjekt: </a:t>
            </a:r>
            <a:r>
              <a:rPr lang="nb-NO" sz="1800" dirty="0" smtClean="0"/>
              <a:t>Subjekt er plassert framme i en leddsetning, rett bak forbinderfeltet eller subjunksjonen. </a:t>
            </a:r>
            <a:br>
              <a:rPr lang="nb-NO" sz="1800" dirty="0" smtClean="0"/>
            </a:br>
            <a:r>
              <a:rPr lang="nb-NO" sz="1800" dirty="0" smtClean="0"/>
              <a:t>Tids- og stedsutrykk kan ikke komme først i en leddsetning.</a:t>
            </a:r>
          </a:p>
          <a:p>
            <a:r>
              <a:rPr lang="nb-NO" sz="1800" b="1" dirty="0"/>
              <a:t>Setningsadverbial: </a:t>
            </a:r>
            <a:r>
              <a:rPr lang="nb-NO" sz="1800" dirty="0" smtClean="0"/>
              <a:t>Setningsadverbialene står bak subjektet. Dette kan være </a:t>
            </a:r>
            <a:r>
              <a:rPr lang="nb-NO" sz="1800" i="1" dirty="0" smtClean="0">
                <a:solidFill>
                  <a:srgbClr val="0070C0"/>
                </a:solidFill>
              </a:rPr>
              <a:t>ikke, alltid, aldri, gjerne, ofte</a:t>
            </a:r>
            <a:r>
              <a:rPr lang="nb-NO" sz="1800" dirty="0" smtClean="0"/>
              <a:t> osv.</a:t>
            </a:r>
          </a:p>
          <a:p>
            <a:r>
              <a:rPr lang="nb-NO" sz="1800" b="1" dirty="0"/>
              <a:t>V1: </a:t>
            </a:r>
            <a:r>
              <a:rPr lang="nb-NO" sz="1800" dirty="0" smtClean="0"/>
              <a:t>Her finner vi det finitte verbet, i presens eller preteritum.</a:t>
            </a:r>
          </a:p>
          <a:p>
            <a:r>
              <a:rPr lang="nb-NO" sz="1800" b="1" dirty="0"/>
              <a:t>V2: </a:t>
            </a:r>
            <a:r>
              <a:rPr lang="nb-NO" sz="1800" dirty="0" smtClean="0"/>
              <a:t>Her står verbet som er ubøyd, i infinitiv eller perfektum partisipp.</a:t>
            </a:r>
          </a:p>
          <a:p>
            <a:r>
              <a:rPr lang="nb-NO" sz="1800" b="1" dirty="0"/>
              <a:t>Sluttfelt: </a:t>
            </a:r>
            <a:r>
              <a:rPr lang="nb-NO" sz="1800" dirty="0" smtClean="0"/>
              <a:t>Her finner vi resten av setningen. Objekt, stedsutrykk og tidsuttrykk til slutt.</a:t>
            </a:r>
            <a:br>
              <a:rPr lang="nb-NO" sz="1800" dirty="0" smtClean="0"/>
            </a:br>
            <a:r>
              <a:rPr lang="nb-NO" sz="1800" dirty="0" smtClean="0"/>
              <a:t>Dersom vi har indirekte objekt, kommer dette foran objektet.</a:t>
            </a:r>
            <a:br>
              <a:rPr lang="nb-NO" sz="1800" dirty="0" smtClean="0"/>
            </a:br>
            <a:endParaRPr lang="nb-NO" sz="1800" dirty="0" smtClean="0"/>
          </a:p>
          <a:p>
            <a:endParaRPr lang="nb-NO" sz="1800" dirty="0"/>
          </a:p>
        </p:txBody>
      </p:sp>
    </p:spTree>
    <p:extLst>
      <p:ext uri="{BB962C8B-B14F-4D97-AF65-F5344CB8AC3E}">
        <p14:creationId xmlns:p14="http://schemas.microsoft.com/office/powerpoint/2010/main" val="4206932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Leddsetning med indirekte objekt.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 smtClean="0"/>
          </a:p>
          <a:p>
            <a:endParaRPr lang="nb-NO" dirty="0"/>
          </a:p>
          <a:p>
            <a:endParaRPr lang="nb-NO" dirty="0" smtClean="0"/>
          </a:p>
          <a:p>
            <a:r>
              <a:rPr lang="nb-NO" sz="2000" b="1" dirty="0" smtClean="0"/>
              <a:t>Helsetningen</a:t>
            </a:r>
            <a:r>
              <a:rPr lang="nb-NO" sz="2000" dirty="0" smtClean="0"/>
              <a:t> er: Han ble sint…</a:t>
            </a:r>
          </a:p>
          <a:p>
            <a:r>
              <a:rPr lang="nb-NO" sz="2000" b="1" dirty="0" smtClean="0"/>
              <a:t>Leddsetningen</a:t>
            </a:r>
            <a:r>
              <a:rPr lang="nb-NO" sz="2000" dirty="0" smtClean="0"/>
              <a:t> er: …fordi han alltid gav barna pannekaker til frokost.</a:t>
            </a:r>
          </a:p>
          <a:p>
            <a:r>
              <a:rPr lang="nb-NO" sz="2000" dirty="0" smtClean="0"/>
              <a:t>Han = subjekt</a:t>
            </a:r>
          </a:p>
          <a:p>
            <a:r>
              <a:rPr lang="nb-NO" sz="2000" dirty="0" smtClean="0"/>
              <a:t>Alltid = setningsadverbial</a:t>
            </a:r>
          </a:p>
          <a:p>
            <a:r>
              <a:rPr lang="nb-NO" sz="2000" dirty="0" smtClean="0"/>
              <a:t>Gav = finitt verb; preteritum</a:t>
            </a:r>
          </a:p>
          <a:p>
            <a:r>
              <a:rPr lang="nb-NO" sz="2000" dirty="0" smtClean="0"/>
              <a:t>Barna = indirekte objekt</a:t>
            </a:r>
          </a:p>
          <a:p>
            <a:r>
              <a:rPr lang="nb-NO" sz="2000" dirty="0" smtClean="0"/>
              <a:t>Pannekaker = objekt</a:t>
            </a:r>
            <a:endParaRPr lang="nb-NO" sz="2000" dirty="0"/>
          </a:p>
        </p:txBody>
      </p:sp>
      <p:graphicFrame>
        <p:nvGraphicFramePr>
          <p:cNvPr id="4" name="Plassholder for innhold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21988408"/>
              </p:ext>
            </p:extLst>
          </p:nvPr>
        </p:nvGraphicFramePr>
        <p:xfrm>
          <a:off x="971600" y="1700808"/>
          <a:ext cx="7499352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208"/>
                <a:gridCol w="936104"/>
                <a:gridCol w="1080120"/>
                <a:gridCol w="936104"/>
                <a:gridCol w="720080"/>
                <a:gridCol w="1954736"/>
              </a:tblGrid>
              <a:tr h="370840">
                <a:tc>
                  <a:txBody>
                    <a:bodyPr/>
                    <a:lstStyle/>
                    <a:p>
                      <a:r>
                        <a:rPr lang="nb-NO" sz="1400" dirty="0" smtClean="0"/>
                        <a:t>Forbinder-felt</a:t>
                      </a:r>
                      <a:endParaRPr lang="nb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400" dirty="0" smtClean="0"/>
                        <a:t>Subjekt</a:t>
                      </a:r>
                      <a:endParaRPr lang="nb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400" dirty="0" smtClean="0"/>
                        <a:t>Setnings-</a:t>
                      </a:r>
                      <a:br>
                        <a:rPr lang="nb-NO" sz="1400" dirty="0" smtClean="0"/>
                      </a:br>
                      <a:r>
                        <a:rPr lang="nb-NO" sz="1400" dirty="0" smtClean="0"/>
                        <a:t>adv</a:t>
                      </a:r>
                      <a:endParaRPr lang="nb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400" dirty="0" smtClean="0"/>
                        <a:t>V1</a:t>
                      </a:r>
                      <a:endParaRPr lang="nb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400" dirty="0" smtClean="0"/>
                        <a:t>V2</a:t>
                      </a:r>
                      <a:endParaRPr lang="nb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400" dirty="0" smtClean="0"/>
                        <a:t>Sluttfelt</a:t>
                      </a:r>
                      <a:endParaRPr lang="nb-NO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sz="1600" dirty="0" smtClean="0"/>
                        <a:t>Hun ble sint </a:t>
                      </a:r>
                      <a:r>
                        <a:rPr lang="nb-NO" sz="1600" b="1" dirty="0" smtClean="0">
                          <a:solidFill>
                            <a:srgbClr val="0070C0"/>
                          </a:solidFill>
                        </a:rPr>
                        <a:t>fordi</a:t>
                      </a:r>
                      <a:endParaRPr lang="nb-NO" sz="16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600" dirty="0" smtClean="0"/>
                        <a:t>han</a:t>
                      </a:r>
                      <a:endParaRPr lang="nb-N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600" dirty="0" smtClean="0"/>
                        <a:t>alltid</a:t>
                      </a:r>
                      <a:endParaRPr lang="nb-N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600" dirty="0" smtClean="0"/>
                        <a:t>gav</a:t>
                      </a:r>
                      <a:endParaRPr lang="nb-N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600" b="1" i="1" dirty="0" smtClean="0">
                          <a:solidFill>
                            <a:srgbClr val="0070C0"/>
                          </a:solidFill>
                        </a:rPr>
                        <a:t>barna</a:t>
                      </a:r>
                      <a:r>
                        <a:rPr lang="nb-NO" sz="1600" dirty="0" smtClean="0"/>
                        <a:t> </a:t>
                      </a:r>
                      <a:r>
                        <a:rPr lang="nb-NO" sz="1600" baseline="0" dirty="0" smtClean="0"/>
                        <a:t>pannekaker til frokost.</a:t>
                      </a:r>
                      <a:endParaRPr lang="nb-NO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8908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/>
            </a:r>
            <a:br>
              <a:rPr lang="nb-NO" dirty="0" smtClean="0"/>
            </a:br>
            <a:r>
              <a:rPr lang="nb-NO" dirty="0" smtClean="0"/>
              <a:t/>
            </a:r>
            <a:br>
              <a:rPr lang="nb-NO" dirty="0" smtClean="0"/>
            </a:br>
            <a:r>
              <a:rPr lang="nb-NO" dirty="0"/>
              <a:t/>
            </a:r>
            <a:br>
              <a:rPr lang="nb-NO" dirty="0"/>
            </a:br>
            <a:r>
              <a:rPr lang="nb-NO" dirty="0" smtClean="0"/>
              <a:t>www.123norsk.com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435608" y="1988840"/>
            <a:ext cx="7498080" cy="4259560"/>
          </a:xfrm>
        </p:spPr>
        <p:txBody>
          <a:bodyPr>
            <a:normAutofit/>
          </a:bodyPr>
          <a:lstStyle/>
          <a:p>
            <a:endParaRPr lang="nb-NO" sz="2400" dirty="0" smtClean="0"/>
          </a:p>
          <a:p>
            <a:endParaRPr lang="nb-NO" sz="2400" dirty="0"/>
          </a:p>
          <a:p>
            <a:r>
              <a:rPr lang="nb-NO" sz="2400" dirty="0" smtClean="0"/>
              <a:t>På denne hjemmesiden, </a:t>
            </a:r>
            <a:r>
              <a:rPr lang="nb-NO" sz="2400" dirty="0" smtClean="0">
                <a:solidFill>
                  <a:srgbClr val="0070C0"/>
                </a:solidFill>
              </a:rPr>
              <a:t>123norsk.com,  </a:t>
            </a:r>
            <a:r>
              <a:rPr lang="nb-NO" sz="2400" dirty="0" smtClean="0"/>
              <a:t>finner du mer stoff om norsk som andrespråk.</a:t>
            </a:r>
          </a:p>
          <a:p>
            <a:r>
              <a:rPr lang="nb-NO" sz="2400" dirty="0" smtClean="0"/>
              <a:t>Søk og på </a:t>
            </a:r>
            <a:r>
              <a:rPr lang="nb-NO" sz="2400" b="1" dirty="0" err="1" smtClean="0">
                <a:solidFill>
                  <a:srgbClr val="0070C0"/>
                </a:solidFill>
              </a:rPr>
              <a:t>vo</a:t>
            </a:r>
            <a:r>
              <a:rPr lang="nb-NO" sz="2400" b="1" dirty="0" smtClean="0">
                <a:solidFill>
                  <a:srgbClr val="0070C0"/>
                </a:solidFill>
              </a:rPr>
              <a:t>-matte</a:t>
            </a:r>
            <a:r>
              <a:rPr lang="nb-NO" sz="2400" dirty="0" smtClean="0"/>
              <a:t> på </a:t>
            </a:r>
            <a:r>
              <a:rPr lang="nb-NO" sz="2400" dirty="0" smtClean="0">
                <a:solidFill>
                  <a:srgbClr val="0070C0"/>
                </a:solidFill>
              </a:rPr>
              <a:t>Youtube.com</a:t>
            </a:r>
            <a:r>
              <a:rPr lang="nb-NO" sz="2400" dirty="0" smtClean="0"/>
              <a:t>, der finner du en film om hel- og leddsetninger.</a:t>
            </a:r>
            <a:endParaRPr lang="nb-NO" sz="2400" dirty="0"/>
          </a:p>
        </p:txBody>
      </p:sp>
    </p:spTree>
    <p:extLst>
      <p:ext uri="{BB962C8B-B14F-4D97-AF65-F5344CB8AC3E}">
        <p14:creationId xmlns:p14="http://schemas.microsoft.com/office/powerpoint/2010/main" val="811104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verv">
  <a:themeElements>
    <a:clrScheme name="Solverv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verv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verv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118</TotalTime>
  <Words>547</Words>
  <Application>Microsoft Office PowerPoint</Application>
  <PresentationFormat>Skjermfremvisning (4:3)</PresentationFormat>
  <Paragraphs>188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8</vt:i4>
      </vt:variant>
    </vt:vector>
  </HeadingPairs>
  <TitlesOfParts>
    <vt:vector size="9" baseType="lpstr">
      <vt:lpstr>Solverv</vt:lpstr>
      <vt:lpstr>Setningsskjema</vt:lpstr>
      <vt:lpstr>Setninger på norsk</vt:lpstr>
      <vt:lpstr>Skjema for helsetninger</vt:lpstr>
      <vt:lpstr>Skjema for helsetninger</vt:lpstr>
      <vt:lpstr>Skjema for leddsetninger</vt:lpstr>
      <vt:lpstr> Skjema for leddsetning</vt:lpstr>
      <vt:lpstr>Leddsetning med indirekte objekt.</vt:lpstr>
      <vt:lpstr>   www.123norsk.com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Setningsskjema</dc:title>
  <dc:creator>H</dc:creator>
  <cp:lastModifiedBy>H</cp:lastModifiedBy>
  <cp:revision>15</cp:revision>
  <dcterms:created xsi:type="dcterms:W3CDTF">2014-10-20T10:53:23Z</dcterms:created>
  <dcterms:modified xsi:type="dcterms:W3CDTF">2014-10-20T17:03:39Z</dcterms:modified>
</cp:coreProperties>
</file>